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1" r:id="rId6"/>
    <p:sldId id="257" r:id="rId7"/>
    <p:sldId id="259" r:id="rId8"/>
    <p:sldId id="260" r:id="rId9"/>
    <p:sldId id="270" r:id="rId10"/>
    <p:sldId id="262" r:id="rId11"/>
    <p:sldId id="264" r:id="rId12"/>
    <p:sldId id="263" r:id="rId13"/>
    <p:sldId id="265" r:id="rId14"/>
    <p:sldId id="266" r:id="rId15"/>
    <p:sldId id="267" r:id="rId16"/>
    <p:sldId id="268" r:id="rId17"/>
    <p:sldId id="269" r:id="rId18"/>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93966D-5D09-477A-81ED-497E8213C31D}" v="1" dt="2024-01-05T09:06:55.954"/>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3" d="100"/>
          <a:sy n="83" d="100"/>
        </p:scale>
        <p:origin x="686"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ne Frencken" userId="45c9b7e6-3ec9-41ae-933d-da11c851866d" providerId="ADAL" clId="{D393966D-5D09-477A-81ED-497E8213C31D}"/>
    <pc:docChg chg="modSld">
      <pc:chgData name="Eline Frencken" userId="45c9b7e6-3ec9-41ae-933d-da11c851866d" providerId="ADAL" clId="{D393966D-5D09-477A-81ED-497E8213C31D}" dt="2024-01-05T09:07:12.516" v="34" actId="404"/>
      <pc:docMkLst>
        <pc:docMk/>
      </pc:docMkLst>
      <pc:sldChg chg="addSp modSp mod">
        <pc:chgData name="Eline Frencken" userId="45c9b7e6-3ec9-41ae-933d-da11c851866d" providerId="ADAL" clId="{D393966D-5D09-477A-81ED-497E8213C31D}" dt="2024-01-05T09:07:12.516" v="34" actId="404"/>
        <pc:sldMkLst>
          <pc:docMk/>
          <pc:sldMk cId="3894021175" sldId="262"/>
        </pc:sldMkLst>
        <pc:spChg chg="add mod">
          <ac:chgData name="Eline Frencken" userId="45c9b7e6-3ec9-41ae-933d-da11c851866d" providerId="ADAL" clId="{D393966D-5D09-477A-81ED-497E8213C31D}" dt="2024-01-05T09:07:12.516" v="34" actId="404"/>
          <ac:spMkLst>
            <pc:docMk/>
            <pc:sldMk cId="3894021175" sldId="262"/>
            <ac:spMk id="2" creationId="{398FD5B8-4DA8-91FE-2E33-E365019A3E9D}"/>
          </ac:spMkLst>
        </pc:spChg>
        <pc:picChg chg="mod modCrop">
          <ac:chgData name="Eline Frencken" userId="45c9b7e6-3ec9-41ae-933d-da11c851866d" providerId="ADAL" clId="{D393966D-5D09-477A-81ED-497E8213C31D}" dt="2024-01-05T09:06:07.708" v="0" actId="732"/>
          <ac:picMkLst>
            <pc:docMk/>
            <pc:sldMk cId="3894021175" sldId="262"/>
            <ac:picMk id="4" creationId="{F3A1B2F9-F891-1025-DCA1-296CAF64DF8E}"/>
          </ac:picMkLst>
        </pc:pic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266172-03FD-4D94-AECB-45DD73DB546C}"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6185D3A5-A4AE-4F10-9F2E-6F70D5AE0155}">
      <dgm:prSet/>
      <dgm:spPr/>
      <dgm:t>
        <a:bodyPr/>
        <a:lstStyle/>
        <a:p>
          <a:pPr>
            <a:lnSpc>
              <a:spcPct val="100000"/>
            </a:lnSpc>
            <a:defRPr cap="all"/>
          </a:pPr>
          <a:r>
            <a:rPr lang="en-US"/>
            <a:t>Samen beslissen = complex proces → tijd en voorbereiding</a:t>
          </a:r>
        </a:p>
      </dgm:t>
    </dgm:pt>
    <dgm:pt modelId="{91E83F92-90B3-4A32-B01B-CA12CC25E4DB}" type="parTrans" cxnId="{C1D7F788-737F-4A4F-A6E6-62195F1A7E5A}">
      <dgm:prSet/>
      <dgm:spPr/>
      <dgm:t>
        <a:bodyPr/>
        <a:lstStyle/>
        <a:p>
          <a:endParaRPr lang="en-US"/>
        </a:p>
      </dgm:t>
    </dgm:pt>
    <dgm:pt modelId="{A20ADA21-A27C-4C4D-A791-5E926D507D34}" type="sibTrans" cxnId="{C1D7F788-737F-4A4F-A6E6-62195F1A7E5A}">
      <dgm:prSet/>
      <dgm:spPr/>
      <dgm:t>
        <a:bodyPr/>
        <a:lstStyle/>
        <a:p>
          <a:endParaRPr lang="en-US"/>
        </a:p>
      </dgm:t>
    </dgm:pt>
    <dgm:pt modelId="{B099A7F6-0359-4620-BFDB-152CF6E9E1DA}">
      <dgm:prSet/>
      <dgm:spPr/>
      <dgm:t>
        <a:bodyPr/>
        <a:lstStyle/>
        <a:p>
          <a:pPr>
            <a:lnSpc>
              <a:spcPct val="100000"/>
            </a:lnSpc>
            <a:defRPr cap="all"/>
          </a:pPr>
          <a:r>
            <a:rPr lang="en-US"/>
            <a:t>3-stappen model als hulpmiddel</a:t>
          </a:r>
        </a:p>
      </dgm:t>
    </dgm:pt>
    <dgm:pt modelId="{50BFFC1E-40B1-4812-A896-F8DE0C13F410}" type="parTrans" cxnId="{4BB31D7A-EF82-465E-BCC3-EA56C7EEFE26}">
      <dgm:prSet/>
      <dgm:spPr/>
      <dgm:t>
        <a:bodyPr/>
        <a:lstStyle/>
        <a:p>
          <a:endParaRPr lang="en-US"/>
        </a:p>
      </dgm:t>
    </dgm:pt>
    <dgm:pt modelId="{EBEA9469-E309-479A-83B9-10037BAA8140}" type="sibTrans" cxnId="{4BB31D7A-EF82-465E-BCC3-EA56C7EEFE26}">
      <dgm:prSet/>
      <dgm:spPr/>
      <dgm:t>
        <a:bodyPr/>
        <a:lstStyle/>
        <a:p>
          <a:endParaRPr lang="en-US"/>
        </a:p>
      </dgm:t>
    </dgm:pt>
    <dgm:pt modelId="{EA433DBA-EA17-4A24-BCD7-F5B6F672C1C8}" type="pres">
      <dgm:prSet presAssocID="{95266172-03FD-4D94-AECB-45DD73DB546C}" presName="root" presStyleCnt="0">
        <dgm:presLayoutVars>
          <dgm:dir/>
          <dgm:resizeHandles val="exact"/>
        </dgm:presLayoutVars>
      </dgm:prSet>
      <dgm:spPr/>
    </dgm:pt>
    <dgm:pt modelId="{806385AA-D814-4281-B33F-689E2B79E8B0}" type="pres">
      <dgm:prSet presAssocID="{6185D3A5-A4AE-4F10-9F2E-6F70D5AE0155}" presName="compNode" presStyleCnt="0"/>
      <dgm:spPr/>
    </dgm:pt>
    <dgm:pt modelId="{142ED088-2E0B-4C48-A5EA-C593AAF227A4}" type="pres">
      <dgm:prSet presAssocID="{6185D3A5-A4AE-4F10-9F2E-6F70D5AE0155}" presName="iconBgRect" presStyleLbl="bgShp" presStyleIdx="0" presStyleCnt="2"/>
      <dgm:spPr>
        <a:prstGeom prst="round2DiagRect">
          <a:avLst>
            <a:gd name="adj1" fmla="val 29727"/>
            <a:gd name="adj2" fmla="val 0"/>
          </a:avLst>
        </a:prstGeom>
      </dgm:spPr>
    </dgm:pt>
    <dgm:pt modelId="{5041BC93-D890-4224-8CA8-8FD1A932A8EA}" type="pres">
      <dgm:prSet presAssocID="{6185D3A5-A4AE-4F10-9F2E-6F70D5AE0155}"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C4DD41EC-74A9-48E4-B828-5F2003009409}" type="pres">
      <dgm:prSet presAssocID="{6185D3A5-A4AE-4F10-9F2E-6F70D5AE0155}" presName="spaceRect" presStyleCnt="0"/>
      <dgm:spPr/>
    </dgm:pt>
    <dgm:pt modelId="{6DDC661F-8D29-4478-B3E3-524BA68299B1}" type="pres">
      <dgm:prSet presAssocID="{6185D3A5-A4AE-4F10-9F2E-6F70D5AE0155}" presName="textRect" presStyleLbl="revTx" presStyleIdx="0" presStyleCnt="2">
        <dgm:presLayoutVars>
          <dgm:chMax val="1"/>
          <dgm:chPref val="1"/>
        </dgm:presLayoutVars>
      </dgm:prSet>
      <dgm:spPr/>
    </dgm:pt>
    <dgm:pt modelId="{7C3DEBBF-05FC-4FDA-ACA4-271B41C9B300}" type="pres">
      <dgm:prSet presAssocID="{A20ADA21-A27C-4C4D-A791-5E926D507D34}" presName="sibTrans" presStyleCnt="0"/>
      <dgm:spPr/>
    </dgm:pt>
    <dgm:pt modelId="{A885428D-5220-4620-9F85-4D6C55DB83D8}" type="pres">
      <dgm:prSet presAssocID="{B099A7F6-0359-4620-BFDB-152CF6E9E1DA}" presName="compNode" presStyleCnt="0"/>
      <dgm:spPr/>
    </dgm:pt>
    <dgm:pt modelId="{768CA887-0CF9-44BF-BE45-25E241B02002}" type="pres">
      <dgm:prSet presAssocID="{B099A7F6-0359-4620-BFDB-152CF6E9E1DA}" presName="iconBgRect" presStyleLbl="bgShp" presStyleIdx="1" presStyleCnt="2"/>
      <dgm:spPr>
        <a:prstGeom prst="round2DiagRect">
          <a:avLst>
            <a:gd name="adj1" fmla="val 29727"/>
            <a:gd name="adj2" fmla="val 0"/>
          </a:avLst>
        </a:prstGeom>
      </dgm:spPr>
    </dgm:pt>
    <dgm:pt modelId="{FB29AAAD-452A-4494-800B-A22282BF575F}" type="pres">
      <dgm:prSet presAssocID="{B099A7F6-0359-4620-BFDB-152CF6E9E1DA}"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ulpmiddelen"/>
        </a:ext>
      </dgm:extLst>
    </dgm:pt>
    <dgm:pt modelId="{892EA197-1756-4ECD-B017-5BA906693112}" type="pres">
      <dgm:prSet presAssocID="{B099A7F6-0359-4620-BFDB-152CF6E9E1DA}" presName="spaceRect" presStyleCnt="0"/>
      <dgm:spPr/>
    </dgm:pt>
    <dgm:pt modelId="{8D003B4D-CAEA-469F-9442-F6EE80634CE9}" type="pres">
      <dgm:prSet presAssocID="{B099A7F6-0359-4620-BFDB-152CF6E9E1DA}" presName="textRect" presStyleLbl="revTx" presStyleIdx="1" presStyleCnt="2">
        <dgm:presLayoutVars>
          <dgm:chMax val="1"/>
          <dgm:chPref val="1"/>
        </dgm:presLayoutVars>
      </dgm:prSet>
      <dgm:spPr/>
    </dgm:pt>
  </dgm:ptLst>
  <dgm:cxnLst>
    <dgm:cxn modelId="{E19AC176-BFC4-4FC0-8E5F-34511CB2A54C}" type="presOf" srcId="{B099A7F6-0359-4620-BFDB-152CF6E9E1DA}" destId="{8D003B4D-CAEA-469F-9442-F6EE80634CE9}" srcOrd="0" destOrd="0" presId="urn:microsoft.com/office/officeart/2018/5/layout/IconLeafLabelList"/>
    <dgm:cxn modelId="{4BB31D7A-EF82-465E-BCC3-EA56C7EEFE26}" srcId="{95266172-03FD-4D94-AECB-45DD73DB546C}" destId="{B099A7F6-0359-4620-BFDB-152CF6E9E1DA}" srcOrd="1" destOrd="0" parTransId="{50BFFC1E-40B1-4812-A896-F8DE0C13F410}" sibTransId="{EBEA9469-E309-479A-83B9-10037BAA8140}"/>
    <dgm:cxn modelId="{C1D7F788-737F-4A4F-A6E6-62195F1A7E5A}" srcId="{95266172-03FD-4D94-AECB-45DD73DB546C}" destId="{6185D3A5-A4AE-4F10-9F2E-6F70D5AE0155}" srcOrd="0" destOrd="0" parTransId="{91E83F92-90B3-4A32-B01B-CA12CC25E4DB}" sibTransId="{A20ADA21-A27C-4C4D-A791-5E926D507D34}"/>
    <dgm:cxn modelId="{375D2AF2-22CA-4C9A-B212-DDE9B9731932}" type="presOf" srcId="{95266172-03FD-4D94-AECB-45DD73DB546C}" destId="{EA433DBA-EA17-4A24-BCD7-F5B6F672C1C8}" srcOrd="0" destOrd="0" presId="urn:microsoft.com/office/officeart/2018/5/layout/IconLeafLabelList"/>
    <dgm:cxn modelId="{758434F6-DFC8-4BBC-B867-290AA1D74874}" type="presOf" srcId="{6185D3A5-A4AE-4F10-9F2E-6F70D5AE0155}" destId="{6DDC661F-8D29-4478-B3E3-524BA68299B1}" srcOrd="0" destOrd="0" presId="urn:microsoft.com/office/officeart/2018/5/layout/IconLeafLabelList"/>
    <dgm:cxn modelId="{5BF85E18-DDDA-4F4A-B786-066ED3E67FF0}" type="presParOf" srcId="{EA433DBA-EA17-4A24-BCD7-F5B6F672C1C8}" destId="{806385AA-D814-4281-B33F-689E2B79E8B0}" srcOrd="0" destOrd="0" presId="urn:microsoft.com/office/officeart/2018/5/layout/IconLeafLabelList"/>
    <dgm:cxn modelId="{5D754989-44A4-413D-ABA3-AE40774B12C9}" type="presParOf" srcId="{806385AA-D814-4281-B33F-689E2B79E8B0}" destId="{142ED088-2E0B-4C48-A5EA-C593AAF227A4}" srcOrd="0" destOrd="0" presId="urn:microsoft.com/office/officeart/2018/5/layout/IconLeafLabelList"/>
    <dgm:cxn modelId="{6E8073C5-5471-4535-A27E-93485384EC5C}" type="presParOf" srcId="{806385AA-D814-4281-B33F-689E2B79E8B0}" destId="{5041BC93-D890-4224-8CA8-8FD1A932A8EA}" srcOrd="1" destOrd="0" presId="urn:microsoft.com/office/officeart/2018/5/layout/IconLeafLabelList"/>
    <dgm:cxn modelId="{0B104465-D4E8-490A-82DB-0CDD0422DE28}" type="presParOf" srcId="{806385AA-D814-4281-B33F-689E2B79E8B0}" destId="{C4DD41EC-74A9-48E4-B828-5F2003009409}" srcOrd="2" destOrd="0" presId="urn:microsoft.com/office/officeart/2018/5/layout/IconLeafLabelList"/>
    <dgm:cxn modelId="{91F2BC8B-FB6D-428F-9697-CFB79777A163}" type="presParOf" srcId="{806385AA-D814-4281-B33F-689E2B79E8B0}" destId="{6DDC661F-8D29-4478-B3E3-524BA68299B1}" srcOrd="3" destOrd="0" presId="urn:microsoft.com/office/officeart/2018/5/layout/IconLeafLabelList"/>
    <dgm:cxn modelId="{429C226B-2CA9-4030-9E3B-24ADB98EE96F}" type="presParOf" srcId="{EA433DBA-EA17-4A24-BCD7-F5B6F672C1C8}" destId="{7C3DEBBF-05FC-4FDA-ACA4-271B41C9B300}" srcOrd="1" destOrd="0" presId="urn:microsoft.com/office/officeart/2018/5/layout/IconLeafLabelList"/>
    <dgm:cxn modelId="{E3397BA7-3E37-4528-B273-78897202500F}" type="presParOf" srcId="{EA433DBA-EA17-4A24-BCD7-F5B6F672C1C8}" destId="{A885428D-5220-4620-9F85-4D6C55DB83D8}" srcOrd="2" destOrd="0" presId="urn:microsoft.com/office/officeart/2018/5/layout/IconLeafLabelList"/>
    <dgm:cxn modelId="{E1E27ED1-6FE8-45E3-8471-596F8D8A4261}" type="presParOf" srcId="{A885428D-5220-4620-9F85-4D6C55DB83D8}" destId="{768CA887-0CF9-44BF-BE45-25E241B02002}" srcOrd="0" destOrd="0" presId="urn:microsoft.com/office/officeart/2018/5/layout/IconLeafLabelList"/>
    <dgm:cxn modelId="{FD81CD7A-72AB-4D31-8A11-EB54A27DE3AD}" type="presParOf" srcId="{A885428D-5220-4620-9F85-4D6C55DB83D8}" destId="{FB29AAAD-452A-4494-800B-A22282BF575F}" srcOrd="1" destOrd="0" presId="urn:microsoft.com/office/officeart/2018/5/layout/IconLeafLabelList"/>
    <dgm:cxn modelId="{1EAC5CE0-4B62-4B6E-AADB-02A70C9E0023}" type="presParOf" srcId="{A885428D-5220-4620-9F85-4D6C55DB83D8}" destId="{892EA197-1756-4ECD-B017-5BA906693112}" srcOrd="2" destOrd="0" presId="urn:microsoft.com/office/officeart/2018/5/layout/IconLeafLabelList"/>
    <dgm:cxn modelId="{B23F7AF1-9C46-4EB5-9187-DE83C98FCCDB}" type="presParOf" srcId="{A885428D-5220-4620-9F85-4D6C55DB83D8}" destId="{8D003B4D-CAEA-469F-9442-F6EE80634CE9}"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2ED088-2E0B-4C48-A5EA-C593AAF227A4}">
      <dsp:nvSpPr>
        <dsp:cNvPr id="0" name=""/>
        <dsp:cNvSpPr/>
      </dsp:nvSpPr>
      <dsp:spPr>
        <a:xfrm>
          <a:off x="417883" y="586467"/>
          <a:ext cx="1303875" cy="1303875"/>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41BC93-D890-4224-8CA8-8FD1A932A8EA}">
      <dsp:nvSpPr>
        <dsp:cNvPr id="0" name=""/>
        <dsp:cNvSpPr/>
      </dsp:nvSpPr>
      <dsp:spPr>
        <a:xfrm>
          <a:off x="695758" y="864342"/>
          <a:ext cx="748125" cy="7481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DDC661F-8D29-4478-B3E3-524BA68299B1}">
      <dsp:nvSpPr>
        <dsp:cNvPr id="0" name=""/>
        <dsp:cNvSpPr/>
      </dsp:nvSpPr>
      <dsp:spPr>
        <a:xfrm>
          <a:off x="1071" y="2296467"/>
          <a:ext cx="213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kern="1200"/>
            <a:t>Samen beslissen = complex proces → tijd en voorbereiding</a:t>
          </a:r>
        </a:p>
      </dsp:txBody>
      <dsp:txXfrm>
        <a:off x="1071" y="2296467"/>
        <a:ext cx="2137500" cy="720000"/>
      </dsp:txXfrm>
    </dsp:sp>
    <dsp:sp modelId="{768CA887-0CF9-44BF-BE45-25E241B02002}">
      <dsp:nvSpPr>
        <dsp:cNvPr id="0" name=""/>
        <dsp:cNvSpPr/>
      </dsp:nvSpPr>
      <dsp:spPr>
        <a:xfrm>
          <a:off x="2929446" y="586467"/>
          <a:ext cx="1303875" cy="1303875"/>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29AAAD-452A-4494-800B-A22282BF575F}">
      <dsp:nvSpPr>
        <dsp:cNvPr id="0" name=""/>
        <dsp:cNvSpPr/>
      </dsp:nvSpPr>
      <dsp:spPr>
        <a:xfrm>
          <a:off x="3207321" y="864342"/>
          <a:ext cx="748125" cy="7481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D003B4D-CAEA-469F-9442-F6EE80634CE9}">
      <dsp:nvSpPr>
        <dsp:cNvPr id="0" name=""/>
        <dsp:cNvSpPr/>
      </dsp:nvSpPr>
      <dsp:spPr>
        <a:xfrm>
          <a:off x="2512633" y="2296467"/>
          <a:ext cx="213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kern="1200"/>
            <a:t>3-stappen model als hulpmiddel</a:t>
          </a:r>
        </a:p>
      </dsp:txBody>
      <dsp:txXfrm>
        <a:off x="2512633" y="2296467"/>
        <a:ext cx="213750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4E8ED7-B2A1-FD5F-50C4-2C1C19D65A00}"/>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nl-BE"/>
          </a:p>
        </p:txBody>
      </p:sp>
      <p:sp>
        <p:nvSpPr>
          <p:cNvPr id="3" name="Ondertitel 2">
            <a:extLst>
              <a:ext uri="{FF2B5EF4-FFF2-40B4-BE49-F238E27FC236}">
                <a16:creationId xmlns:a16="http://schemas.microsoft.com/office/drawing/2014/main" id="{9CE37E55-896D-C607-84D2-1D861008D7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sp>
        <p:nvSpPr>
          <p:cNvPr id="4" name="Tijdelijke aanduiding voor datum 3">
            <a:extLst>
              <a:ext uri="{FF2B5EF4-FFF2-40B4-BE49-F238E27FC236}">
                <a16:creationId xmlns:a16="http://schemas.microsoft.com/office/drawing/2014/main" id="{677D75E3-FE96-174B-C39A-62E6FF1756B4}"/>
              </a:ext>
            </a:extLst>
          </p:cNvPr>
          <p:cNvSpPr>
            <a:spLocks noGrp="1"/>
          </p:cNvSpPr>
          <p:nvPr>
            <p:ph type="dt" sz="half" idx="10"/>
          </p:nvPr>
        </p:nvSpPr>
        <p:spPr/>
        <p:txBody>
          <a:bodyPr/>
          <a:lstStyle/>
          <a:p>
            <a:fld id="{60B12156-E319-4D81-87D1-B5949CDD723B}" type="datetimeFigureOut">
              <a:rPr lang="nl-BE" smtClean="0"/>
              <a:t>5/01/2024</a:t>
            </a:fld>
            <a:endParaRPr lang="nl-BE"/>
          </a:p>
        </p:txBody>
      </p:sp>
      <p:sp>
        <p:nvSpPr>
          <p:cNvPr id="5" name="Tijdelijke aanduiding voor voettekst 4">
            <a:extLst>
              <a:ext uri="{FF2B5EF4-FFF2-40B4-BE49-F238E27FC236}">
                <a16:creationId xmlns:a16="http://schemas.microsoft.com/office/drawing/2014/main" id="{78000852-140D-C0C1-6F39-74B1FDD38AFB}"/>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45582930-FD3C-B09E-479F-7BD801596351}"/>
              </a:ext>
            </a:extLst>
          </p:cNvPr>
          <p:cNvSpPr>
            <a:spLocks noGrp="1"/>
          </p:cNvSpPr>
          <p:nvPr>
            <p:ph type="sldNum" sz="quarter" idx="12"/>
          </p:nvPr>
        </p:nvSpPr>
        <p:spPr/>
        <p:txBody>
          <a:bodyPr/>
          <a:lstStyle/>
          <a:p>
            <a:fld id="{5C797525-3525-4866-A56C-CD54C271C26D}" type="slidenum">
              <a:rPr lang="nl-BE" smtClean="0"/>
              <a:t>‹nr.›</a:t>
            </a:fld>
            <a:endParaRPr lang="nl-BE"/>
          </a:p>
        </p:txBody>
      </p:sp>
    </p:spTree>
    <p:extLst>
      <p:ext uri="{BB962C8B-B14F-4D97-AF65-F5344CB8AC3E}">
        <p14:creationId xmlns:p14="http://schemas.microsoft.com/office/powerpoint/2010/main" val="3019548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69F48B-646D-CEB4-EB47-C385FC0CEC91}"/>
              </a:ext>
            </a:extLst>
          </p:cNvPr>
          <p:cNvSpPr>
            <a:spLocks noGrp="1"/>
          </p:cNvSpPr>
          <p:nvPr>
            <p:ph type="title"/>
          </p:nvPr>
        </p:nvSpPr>
        <p:spPr/>
        <p:txBody>
          <a:bodyPr/>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D2A4403A-BFB7-6740-D329-A963CB3DBDE0}"/>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48EAF87C-0711-52C1-50FB-1351B0B2FB94}"/>
              </a:ext>
            </a:extLst>
          </p:cNvPr>
          <p:cNvSpPr>
            <a:spLocks noGrp="1"/>
          </p:cNvSpPr>
          <p:nvPr>
            <p:ph type="dt" sz="half" idx="10"/>
          </p:nvPr>
        </p:nvSpPr>
        <p:spPr/>
        <p:txBody>
          <a:bodyPr/>
          <a:lstStyle/>
          <a:p>
            <a:fld id="{60B12156-E319-4D81-87D1-B5949CDD723B}" type="datetimeFigureOut">
              <a:rPr lang="nl-BE" smtClean="0"/>
              <a:t>5/01/2024</a:t>
            </a:fld>
            <a:endParaRPr lang="nl-BE"/>
          </a:p>
        </p:txBody>
      </p:sp>
      <p:sp>
        <p:nvSpPr>
          <p:cNvPr id="5" name="Tijdelijke aanduiding voor voettekst 4">
            <a:extLst>
              <a:ext uri="{FF2B5EF4-FFF2-40B4-BE49-F238E27FC236}">
                <a16:creationId xmlns:a16="http://schemas.microsoft.com/office/drawing/2014/main" id="{E95D96FD-EBBC-842C-0257-F2FE6B9B3EF6}"/>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CAF18F09-AA5A-9E00-3513-521CC05BBBBF}"/>
              </a:ext>
            </a:extLst>
          </p:cNvPr>
          <p:cNvSpPr>
            <a:spLocks noGrp="1"/>
          </p:cNvSpPr>
          <p:nvPr>
            <p:ph type="sldNum" sz="quarter" idx="12"/>
          </p:nvPr>
        </p:nvSpPr>
        <p:spPr/>
        <p:txBody>
          <a:bodyPr/>
          <a:lstStyle/>
          <a:p>
            <a:fld id="{5C797525-3525-4866-A56C-CD54C271C26D}" type="slidenum">
              <a:rPr lang="nl-BE" smtClean="0"/>
              <a:t>‹nr.›</a:t>
            </a:fld>
            <a:endParaRPr lang="nl-BE"/>
          </a:p>
        </p:txBody>
      </p:sp>
    </p:spTree>
    <p:extLst>
      <p:ext uri="{BB962C8B-B14F-4D97-AF65-F5344CB8AC3E}">
        <p14:creationId xmlns:p14="http://schemas.microsoft.com/office/powerpoint/2010/main" val="3671408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657580AC-E3BC-75E3-B1DF-B02526DDAE6D}"/>
              </a:ext>
            </a:extLst>
          </p:cNvPr>
          <p:cNvSpPr>
            <a:spLocks noGrp="1"/>
          </p:cNvSpPr>
          <p:nvPr>
            <p:ph type="title" orient="vert"/>
          </p:nvPr>
        </p:nvSpPr>
        <p:spPr>
          <a:xfrm>
            <a:off x="8724900" y="365125"/>
            <a:ext cx="2628900" cy="5811838"/>
          </a:xfrm>
        </p:spPr>
        <p:txBody>
          <a:bodyPr vert="eaVert"/>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9BE9D044-CF06-F9C8-87C1-FDC0CC2FCABE}"/>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3C00FEBA-4C9A-A7C3-FDA9-3CEE568EBD83}"/>
              </a:ext>
            </a:extLst>
          </p:cNvPr>
          <p:cNvSpPr>
            <a:spLocks noGrp="1"/>
          </p:cNvSpPr>
          <p:nvPr>
            <p:ph type="dt" sz="half" idx="10"/>
          </p:nvPr>
        </p:nvSpPr>
        <p:spPr/>
        <p:txBody>
          <a:bodyPr/>
          <a:lstStyle/>
          <a:p>
            <a:fld id="{60B12156-E319-4D81-87D1-B5949CDD723B}" type="datetimeFigureOut">
              <a:rPr lang="nl-BE" smtClean="0"/>
              <a:t>5/01/2024</a:t>
            </a:fld>
            <a:endParaRPr lang="nl-BE"/>
          </a:p>
        </p:txBody>
      </p:sp>
      <p:sp>
        <p:nvSpPr>
          <p:cNvPr id="5" name="Tijdelijke aanduiding voor voettekst 4">
            <a:extLst>
              <a:ext uri="{FF2B5EF4-FFF2-40B4-BE49-F238E27FC236}">
                <a16:creationId xmlns:a16="http://schemas.microsoft.com/office/drawing/2014/main" id="{A1FA7C1B-26CE-D72C-60AD-2165D80E3FF3}"/>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8AE30DDA-5FE7-FE09-4B81-8DF5BE7C9595}"/>
              </a:ext>
            </a:extLst>
          </p:cNvPr>
          <p:cNvSpPr>
            <a:spLocks noGrp="1"/>
          </p:cNvSpPr>
          <p:nvPr>
            <p:ph type="sldNum" sz="quarter" idx="12"/>
          </p:nvPr>
        </p:nvSpPr>
        <p:spPr/>
        <p:txBody>
          <a:bodyPr/>
          <a:lstStyle/>
          <a:p>
            <a:fld id="{5C797525-3525-4866-A56C-CD54C271C26D}" type="slidenum">
              <a:rPr lang="nl-BE" smtClean="0"/>
              <a:t>‹nr.›</a:t>
            </a:fld>
            <a:endParaRPr lang="nl-BE"/>
          </a:p>
        </p:txBody>
      </p:sp>
    </p:spTree>
    <p:extLst>
      <p:ext uri="{BB962C8B-B14F-4D97-AF65-F5344CB8AC3E}">
        <p14:creationId xmlns:p14="http://schemas.microsoft.com/office/powerpoint/2010/main" val="1916399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AE6E6A-E081-6FDD-C255-E2DA07C43615}"/>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6EE9B6BF-D9AD-66FD-EE17-E7952E9B9F0A}"/>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65EDF217-61D1-5768-C752-B534C33A5B04}"/>
              </a:ext>
            </a:extLst>
          </p:cNvPr>
          <p:cNvSpPr>
            <a:spLocks noGrp="1"/>
          </p:cNvSpPr>
          <p:nvPr>
            <p:ph type="dt" sz="half" idx="10"/>
          </p:nvPr>
        </p:nvSpPr>
        <p:spPr/>
        <p:txBody>
          <a:bodyPr/>
          <a:lstStyle/>
          <a:p>
            <a:fld id="{60B12156-E319-4D81-87D1-B5949CDD723B}" type="datetimeFigureOut">
              <a:rPr lang="nl-BE" smtClean="0"/>
              <a:t>5/01/2024</a:t>
            </a:fld>
            <a:endParaRPr lang="nl-BE"/>
          </a:p>
        </p:txBody>
      </p:sp>
      <p:sp>
        <p:nvSpPr>
          <p:cNvPr id="5" name="Tijdelijke aanduiding voor voettekst 4">
            <a:extLst>
              <a:ext uri="{FF2B5EF4-FFF2-40B4-BE49-F238E27FC236}">
                <a16:creationId xmlns:a16="http://schemas.microsoft.com/office/drawing/2014/main" id="{0449A172-4BC8-B9B0-AE20-9DFA6D6B9042}"/>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5C747BD7-D98B-DA8D-C763-C4A66F3D5DE7}"/>
              </a:ext>
            </a:extLst>
          </p:cNvPr>
          <p:cNvSpPr>
            <a:spLocks noGrp="1"/>
          </p:cNvSpPr>
          <p:nvPr>
            <p:ph type="sldNum" sz="quarter" idx="12"/>
          </p:nvPr>
        </p:nvSpPr>
        <p:spPr/>
        <p:txBody>
          <a:bodyPr/>
          <a:lstStyle/>
          <a:p>
            <a:fld id="{5C797525-3525-4866-A56C-CD54C271C26D}" type="slidenum">
              <a:rPr lang="nl-BE" smtClean="0"/>
              <a:t>‹nr.›</a:t>
            </a:fld>
            <a:endParaRPr lang="nl-BE"/>
          </a:p>
        </p:txBody>
      </p:sp>
    </p:spTree>
    <p:extLst>
      <p:ext uri="{BB962C8B-B14F-4D97-AF65-F5344CB8AC3E}">
        <p14:creationId xmlns:p14="http://schemas.microsoft.com/office/powerpoint/2010/main" val="2391075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2DD8E4-C71D-09C1-E6FA-D8CC6E8EC5EB}"/>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F35B0261-F1E6-5AC6-7DA3-23CEC2C91E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B91F0B2E-7B28-572F-1801-FF3F839CF41B}"/>
              </a:ext>
            </a:extLst>
          </p:cNvPr>
          <p:cNvSpPr>
            <a:spLocks noGrp="1"/>
          </p:cNvSpPr>
          <p:nvPr>
            <p:ph type="dt" sz="half" idx="10"/>
          </p:nvPr>
        </p:nvSpPr>
        <p:spPr/>
        <p:txBody>
          <a:bodyPr/>
          <a:lstStyle/>
          <a:p>
            <a:fld id="{60B12156-E319-4D81-87D1-B5949CDD723B}" type="datetimeFigureOut">
              <a:rPr lang="nl-BE" smtClean="0"/>
              <a:t>5/01/2024</a:t>
            </a:fld>
            <a:endParaRPr lang="nl-BE"/>
          </a:p>
        </p:txBody>
      </p:sp>
      <p:sp>
        <p:nvSpPr>
          <p:cNvPr id="5" name="Tijdelijke aanduiding voor voettekst 4">
            <a:extLst>
              <a:ext uri="{FF2B5EF4-FFF2-40B4-BE49-F238E27FC236}">
                <a16:creationId xmlns:a16="http://schemas.microsoft.com/office/drawing/2014/main" id="{C13F8379-3DB5-E746-F9E3-2BA15D2B4EBE}"/>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BB2CD79B-CD88-1548-0D32-25B6AFCF8DCC}"/>
              </a:ext>
            </a:extLst>
          </p:cNvPr>
          <p:cNvSpPr>
            <a:spLocks noGrp="1"/>
          </p:cNvSpPr>
          <p:nvPr>
            <p:ph type="sldNum" sz="quarter" idx="12"/>
          </p:nvPr>
        </p:nvSpPr>
        <p:spPr/>
        <p:txBody>
          <a:bodyPr/>
          <a:lstStyle/>
          <a:p>
            <a:fld id="{5C797525-3525-4866-A56C-CD54C271C26D}" type="slidenum">
              <a:rPr lang="nl-BE" smtClean="0"/>
              <a:t>‹nr.›</a:t>
            </a:fld>
            <a:endParaRPr lang="nl-BE"/>
          </a:p>
        </p:txBody>
      </p:sp>
    </p:spTree>
    <p:extLst>
      <p:ext uri="{BB962C8B-B14F-4D97-AF65-F5344CB8AC3E}">
        <p14:creationId xmlns:p14="http://schemas.microsoft.com/office/powerpoint/2010/main" val="3429362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29BCDC-6512-B573-F337-BDCD23EC910F}"/>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5ECFB5EC-936E-21F9-C338-63C711462729}"/>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a:extLst>
              <a:ext uri="{FF2B5EF4-FFF2-40B4-BE49-F238E27FC236}">
                <a16:creationId xmlns:a16="http://schemas.microsoft.com/office/drawing/2014/main" id="{2EA6E2B6-AD95-E00B-5D06-A7E4C8ED6841}"/>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a:extLst>
              <a:ext uri="{FF2B5EF4-FFF2-40B4-BE49-F238E27FC236}">
                <a16:creationId xmlns:a16="http://schemas.microsoft.com/office/drawing/2014/main" id="{A884A941-20C8-D110-9488-C4A5FFC60F0A}"/>
              </a:ext>
            </a:extLst>
          </p:cNvPr>
          <p:cNvSpPr>
            <a:spLocks noGrp="1"/>
          </p:cNvSpPr>
          <p:nvPr>
            <p:ph type="dt" sz="half" idx="10"/>
          </p:nvPr>
        </p:nvSpPr>
        <p:spPr/>
        <p:txBody>
          <a:bodyPr/>
          <a:lstStyle/>
          <a:p>
            <a:fld id="{60B12156-E319-4D81-87D1-B5949CDD723B}" type="datetimeFigureOut">
              <a:rPr lang="nl-BE" smtClean="0"/>
              <a:t>5/01/2024</a:t>
            </a:fld>
            <a:endParaRPr lang="nl-BE"/>
          </a:p>
        </p:txBody>
      </p:sp>
      <p:sp>
        <p:nvSpPr>
          <p:cNvPr id="6" name="Tijdelijke aanduiding voor voettekst 5">
            <a:extLst>
              <a:ext uri="{FF2B5EF4-FFF2-40B4-BE49-F238E27FC236}">
                <a16:creationId xmlns:a16="http://schemas.microsoft.com/office/drawing/2014/main" id="{CC2BCAB2-04EF-E0EE-6EC7-F1905DC3BE02}"/>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CF70297F-E454-0F64-A86E-2FBA0D150460}"/>
              </a:ext>
            </a:extLst>
          </p:cNvPr>
          <p:cNvSpPr>
            <a:spLocks noGrp="1"/>
          </p:cNvSpPr>
          <p:nvPr>
            <p:ph type="sldNum" sz="quarter" idx="12"/>
          </p:nvPr>
        </p:nvSpPr>
        <p:spPr/>
        <p:txBody>
          <a:bodyPr/>
          <a:lstStyle/>
          <a:p>
            <a:fld id="{5C797525-3525-4866-A56C-CD54C271C26D}" type="slidenum">
              <a:rPr lang="nl-BE" smtClean="0"/>
              <a:t>‹nr.›</a:t>
            </a:fld>
            <a:endParaRPr lang="nl-BE"/>
          </a:p>
        </p:txBody>
      </p:sp>
    </p:spTree>
    <p:extLst>
      <p:ext uri="{BB962C8B-B14F-4D97-AF65-F5344CB8AC3E}">
        <p14:creationId xmlns:p14="http://schemas.microsoft.com/office/powerpoint/2010/main" val="2409173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C48185-B808-8CE2-DAAF-87FB7D771E56}"/>
              </a:ext>
            </a:extLst>
          </p:cNvPr>
          <p:cNvSpPr>
            <a:spLocks noGrp="1"/>
          </p:cNvSpPr>
          <p:nvPr>
            <p:ph type="title"/>
          </p:nvPr>
        </p:nvSpPr>
        <p:spPr>
          <a:xfrm>
            <a:off x="839788" y="365125"/>
            <a:ext cx="10515600" cy="1325563"/>
          </a:xfrm>
        </p:spPr>
        <p:txBody>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1CAF7858-D7AD-A4D1-094A-5EE16F30EC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42AD83C1-4B5A-F04D-0287-9C8A2A4BFA6D}"/>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a:extLst>
              <a:ext uri="{FF2B5EF4-FFF2-40B4-BE49-F238E27FC236}">
                <a16:creationId xmlns:a16="http://schemas.microsoft.com/office/drawing/2014/main" id="{371B9E17-D36E-D173-ECCC-FB718DF505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79DFC4D9-09F6-A7B6-0E6B-AEBA533B816E}"/>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a:extLst>
              <a:ext uri="{FF2B5EF4-FFF2-40B4-BE49-F238E27FC236}">
                <a16:creationId xmlns:a16="http://schemas.microsoft.com/office/drawing/2014/main" id="{8CEC204C-4BD7-CE21-1427-0C18AFED1C57}"/>
              </a:ext>
            </a:extLst>
          </p:cNvPr>
          <p:cNvSpPr>
            <a:spLocks noGrp="1"/>
          </p:cNvSpPr>
          <p:nvPr>
            <p:ph type="dt" sz="half" idx="10"/>
          </p:nvPr>
        </p:nvSpPr>
        <p:spPr/>
        <p:txBody>
          <a:bodyPr/>
          <a:lstStyle/>
          <a:p>
            <a:fld id="{60B12156-E319-4D81-87D1-B5949CDD723B}" type="datetimeFigureOut">
              <a:rPr lang="nl-BE" smtClean="0"/>
              <a:t>5/01/2024</a:t>
            </a:fld>
            <a:endParaRPr lang="nl-BE"/>
          </a:p>
        </p:txBody>
      </p:sp>
      <p:sp>
        <p:nvSpPr>
          <p:cNvPr id="8" name="Tijdelijke aanduiding voor voettekst 7">
            <a:extLst>
              <a:ext uri="{FF2B5EF4-FFF2-40B4-BE49-F238E27FC236}">
                <a16:creationId xmlns:a16="http://schemas.microsoft.com/office/drawing/2014/main" id="{D25F47C1-C1DC-7106-D275-FCBBCF81D9D3}"/>
              </a:ext>
            </a:extLst>
          </p:cNvPr>
          <p:cNvSpPr>
            <a:spLocks noGrp="1"/>
          </p:cNvSpPr>
          <p:nvPr>
            <p:ph type="ftr" sz="quarter" idx="11"/>
          </p:nvPr>
        </p:nvSpPr>
        <p:spPr/>
        <p:txBody>
          <a:bodyPr/>
          <a:lstStyle/>
          <a:p>
            <a:endParaRPr lang="nl-BE"/>
          </a:p>
        </p:txBody>
      </p:sp>
      <p:sp>
        <p:nvSpPr>
          <p:cNvPr id="9" name="Tijdelijke aanduiding voor dianummer 8">
            <a:extLst>
              <a:ext uri="{FF2B5EF4-FFF2-40B4-BE49-F238E27FC236}">
                <a16:creationId xmlns:a16="http://schemas.microsoft.com/office/drawing/2014/main" id="{0E3E07E0-3099-14E9-8C93-25AC565AE982}"/>
              </a:ext>
            </a:extLst>
          </p:cNvPr>
          <p:cNvSpPr>
            <a:spLocks noGrp="1"/>
          </p:cNvSpPr>
          <p:nvPr>
            <p:ph type="sldNum" sz="quarter" idx="12"/>
          </p:nvPr>
        </p:nvSpPr>
        <p:spPr/>
        <p:txBody>
          <a:bodyPr/>
          <a:lstStyle/>
          <a:p>
            <a:fld id="{5C797525-3525-4866-A56C-CD54C271C26D}" type="slidenum">
              <a:rPr lang="nl-BE" smtClean="0"/>
              <a:t>‹nr.›</a:t>
            </a:fld>
            <a:endParaRPr lang="nl-BE"/>
          </a:p>
        </p:txBody>
      </p:sp>
    </p:spTree>
    <p:extLst>
      <p:ext uri="{BB962C8B-B14F-4D97-AF65-F5344CB8AC3E}">
        <p14:creationId xmlns:p14="http://schemas.microsoft.com/office/powerpoint/2010/main" val="1153273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C72941-C0A9-7E34-E5BE-A321B08263A8}"/>
              </a:ext>
            </a:extLst>
          </p:cNvPr>
          <p:cNvSpPr>
            <a:spLocks noGrp="1"/>
          </p:cNvSpPr>
          <p:nvPr>
            <p:ph type="title"/>
          </p:nvPr>
        </p:nvSpPr>
        <p:spPr/>
        <p:txBody>
          <a:bodyPr/>
          <a:lstStyle/>
          <a:p>
            <a:r>
              <a:rPr lang="nl-NL"/>
              <a:t>Klik om stijl te bewerken</a:t>
            </a:r>
            <a:endParaRPr lang="nl-BE"/>
          </a:p>
        </p:txBody>
      </p:sp>
      <p:sp>
        <p:nvSpPr>
          <p:cNvPr id="3" name="Tijdelijke aanduiding voor datum 2">
            <a:extLst>
              <a:ext uri="{FF2B5EF4-FFF2-40B4-BE49-F238E27FC236}">
                <a16:creationId xmlns:a16="http://schemas.microsoft.com/office/drawing/2014/main" id="{C65E5061-02BD-25AA-6929-19FDD8761C83}"/>
              </a:ext>
            </a:extLst>
          </p:cNvPr>
          <p:cNvSpPr>
            <a:spLocks noGrp="1"/>
          </p:cNvSpPr>
          <p:nvPr>
            <p:ph type="dt" sz="half" idx="10"/>
          </p:nvPr>
        </p:nvSpPr>
        <p:spPr/>
        <p:txBody>
          <a:bodyPr/>
          <a:lstStyle/>
          <a:p>
            <a:fld id="{60B12156-E319-4D81-87D1-B5949CDD723B}" type="datetimeFigureOut">
              <a:rPr lang="nl-BE" smtClean="0"/>
              <a:t>5/01/2024</a:t>
            </a:fld>
            <a:endParaRPr lang="nl-BE"/>
          </a:p>
        </p:txBody>
      </p:sp>
      <p:sp>
        <p:nvSpPr>
          <p:cNvPr id="4" name="Tijdelijke aanduiding voor voettekst 3">
            <a:extLst>
              <a:ext uri="{FF2B5EF4-FFF2-40B4-BE49-F238E27FC236}">
                <a16:creationId xmlns:a16="http://schemas.microsoft.com/office/drawing/2014/main" id="{E125E79D-5B0E-67A8-10E8-96BB180C1785}"/>
              </a:ext>
            </a:extLst>
          </p:cNvPr>
          <p:cNvSpPr>
            <a:spLocks noGrp="1"/>
          </p:cNvSpPr>
          <p:nvPr>
            <p:ph type="ftr" sz="quarter" idx="11"/>
          </p:nvPr>
        </p:nvSpPr>
        <p:spPr/>
        <p:txBody>
          <a:bodyPr/>
          <a:lstStyle/>
          <a:p>
            <a:endParaRPr lang="nl-BE"/>
          </a:p>
        </p:txBody>
      </p:sp>
      <p:sp>
        <p:nvSpPr>
          <p:cNvPr id="5" name="Tijdelijke aanduiding voor dianummer 4">
            <a:extLst>
              <a:ext uri="{FF2B5EF4-FFF2-40B4-BE49-F238E27FC236}">
                <a16:creationId xmlns:a16="http://schemas.microsoft.com/office/drawing/2014/main" id="{02227C1B-FA73-03AE-B301-B67323A85E24}"/>
              </a:ext>
            </a:extLst>
          </p:cNvPr>
          <p:cNvSpPr>
            <a:spLocks noGrp="1"/>
          </p:cNvSpPr>
          <p:nvPr>
            <p:ph type="sldNum" sz="quarter" idx="12"/>
          </p:nvPr>
        </p:nvSpPr>
        <p:spPr/>
        <p:txBody>
          <a:bodyPr/>
          <a:lstStyle/>
          <a:p>
            <a:fld id="{5C797525-3525-4866-A56C-CD54C271C26D}" type="slidenum">
              <a:rPr lang="nl-BE" smtClean="0"/>
              <a:t>‹nr.›</a:t>
            </a:fld>
            <a:endParaRPr lang="nl-BE"/>
          </a:p>
        </p:txBody>
      </p:sp>
    </p:spTree>
    <p:extLst>
      <p:ext uri="{BB962C8B-B14F-4D97-AF65-F5344CB8AC3E}">
        <p14:creationId xmlns:p14="http://schemas.microsoft.com/office/powerpoint/2010/main" val="241372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48BCD40-B02D-1103-2E39-2DD6656A276A}"/>
              </a:ext>
            </a:extLst>
          </p:cNvPr>
          <p:cNvSpPr>
            <a:spLocks noGrp="1"/>
          </p:cNvSpPr>
          <p:nvPr>
            <p:ph type="dt" sz="half" idx="10"/>
          </p:nvPr>
        </p:nvSpPr>
        <p:spPr/>
        <p:txBody>
          <a:bodyPr/>
          <a:lstStyle/>
          <a:p>
            <a:fld id="{60B12156-E319-4D81-87D1-B5949CDD723B}" type="datetimeFigureOut">
              <a:rPr lang="nl-BE" smtClean="0"/>
              <a:t>5/01/2024</a:t>
            </a:fld>
            <a:endParaRPr lang="nl-BE"/>
          </a:p>
        </p:txBody>
      </p:sp>
      <p:sp>
        <p:nvSpPr>
          <p:cNvPr id="3" name="Tijdelijke aanduiding voor voettekst 2">
            <a:extLst>
              <a:ext uri="{FF2B5EF4-FFF2-40B4-BE49-F238E27FC236}">
                <a16:creationId xmlns:a16="http://schemas.microsoft.com/office/drawing/2014/main" id="{ADFEC23F-F128-5EE5-C561-A489EC9FD0ED}"/>
              </a:ext>
            </a:extLst>
          </p:cNvPr>
          <p:cNvSpPr>
            <a:spLocks noGrp="1"/>
          </p:cNvSpPr>
          <p:nvPr>
            <p:ph type="ftr" sz="quarter" idx="11"/>
          </p:nvPr>
        </p:nvSpPr>
        <p:spPr/>
        <p:txBody>
          <a:bodyPr/>
          <a:lstStyle/>
          <a:p>
            <a:endParaRPr lang="nl-BE"/>
          </a:p>
        </p:txBody>
      </p:sp>
      <p:sp>
        <p:nvSpPr>
          <p:cNvPr id="4" name="Tijdelijke aanduiding voor dianummer 3">
            <a:extLst>
              <a:ext uri="{FF2B5EF4-FFF2-40B4-BE49-F238E27FC236}">
                <a16:creationId xmlns:a16="http://schemas.microsoft.com/office/drawing/2014/main" id="{FA7240C8-9795-33E6-FE78-28703AD836E1}"/>
              </a:ext>
            </a:extLst>
          </p:cNvPr>
          <p:cNvSpPr>
            <a:spLocks noGrp="1"/>
          </p:cNvSpPr>
          <p:nvPr>
            <p:ph type="sldNum" sz="quarter" idx="12"/>
          </p:nvPr>
        </p:nvSpPr>
        <p:spPr/>
        <p:txBody>
          <a:bodyPr/>
          <a:lstStyle/>
          <a:p>
            <a:fld id="{5C797525-3525-4866-A56C-CD54C271C26D}" type="slidenum">
              <a:rPr lang="nl-BE" smtClean="0"/>
              <a:t>‹nr.›</a:t>
            </a:fld>
            <a:endParaRPr lang="nl-BE"/>
          </a:p>
        </p:txBody>
      </p:sp>
    </p:spTree>
    <p:extLst>
      <p:ext uri="{BB962C8B-B14F-4D97-AF65-F5344CB8AC3E}">
        <p14:creationId xmlns:p14="http://schemas.microsoft.com/office/powerpoint/2010/main" val="3658784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820E2F-1F34-12D5-2927-8A6C35AA840F}"/>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92119974-A1AA-7B02-8EFF-5F0645FE69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a:extLst>
              <a:ext uri="{FF2B5EF4-FFF2-40B4-BE49-F238E27FC236}">
                <a16:creationId xmlns:a16="http://schemas.microsoft.com/office/drawing/2014/main" id="{89DC45CC-D98D-B5BB-FABD-174ED1CBCB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42DFDCC-6D48-176A-2B66-8E0088EB213F}"/>
              </a:ext>
            </a:extLst>
          </p:cNvPr>
          <p:cNvSpPr>
            <a:spLocks noGrp="1"/>
          </p:cNvSpPr>
          <p:nvPr>
            <p:ph type="dt" sz="half" idx="10"/>
          </p:nvPr>
        </p:nvSpPr>
        <p:spPr/>
        <p:txBody>
          <a:bodyPr/>
          <a:lstStyle/>
          <a:p>
            <a:fld id="{60B12156-E319-4D81-87D1-B5949CDD723B}" type="datetimeFigureOut">
              <a:rPr lang="nl-BE" smtClean="0"/>
              <a:t>5/01/2024</a:t>
            </a:fld>
            <a:endParaRPr lang="nl-BE"/>
          </a:p>
        </p:txBody>
      </p:sp>
      <p:sp>
        <p:nvSpPr>
          <p:cNvPr id="6" name="Tijdelijke aanduiding voor voettekst 5">
            <a:extLst>
              <a:ext uri="{FF2B5EF4-FFF2-40B4-BE49-F238E27FC236}">
                <a16:creationId xmlns:a16="http://schemas.microsoft.com/office/drawing/2014/main" id="{742E0DFF-F48B-B13E-68F9-6677B2E490E7}"/>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FB08EDDC-95AA-C5C3-EA1E-21BBCF4BB177}"/>
              </a:ext>
            </a:extLst>
          </p:cNvPr>
          <p:cNvSpPr>
            <a:spLocks noGrp="1"/>
          </p:cNvSpPr>
          <p:nvPr>
            <p:ph type="sldNum" sz="quarter" idx="12"/>
          </p:nvPr>
        </p:nvSpPr>
        <p:spPr/>
        <p:txBody>
          <a:bodyPr/>
          <a:lstStyle/>
          <a:p>
            <a:fld id="{5C797525-3525-4866-A56C-CD54C271C26D}" type="slidenum">
              <a:rPr lang="nl-BE" smtClean="0"/>
              <a:t>‹nr.›</a:t>
            </a:fld>
            <a:endParaRPr lang="nl-BE"/>
          </a:p>
        </p:txBody>
      </p:sp>
    </p:spTree>
    <p:extLst>
      <p:ext uri="{BB962C8B-B14F-4D97-AF65-F5344CB8AC3E}">
        <p14:creationId xmlns:p14="http://schemas.microsoft.com/office/powerpoint/2010/main" val="3321793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C8F72F-B267-84E3-A94F-B0CDA6194E1E}"/>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afbeelding 2">
            <a:extLst>
              <a:ext uri="{FF2B5EF4-FFF2-40B4-BE49-F238E27FC236}">
                <a16:creationId xmlns:a16="http://schemas.microsoft.com/office/drawing/2014/main" id="{220A091C-B246-03D8-0890-2C5E2FA00A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a:extLst>
              <a:ext uri="{FF2B5EF4-FFF2-40B4-BE49-F238E27FC236}">
                <a16:creationId xmlns:a16="http://schemas.microsoft.com/office/drawing/2014/main" id="{50941E53-3E13-4150-9857-3C2CFAA028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0EC19955-D7AF-F816-9195-D8D3E2C6BEAA}"/>
              </a:ext>
            </a:extLst>
          </p:cNvPr>
          <p:cNvSpPr>
            <a:spLocks noGrp="1"/>
          </p:cNvSpPr>
          <p:nvPr>
            <p:ph type="dt" sz="half" idx="10"/>
          </p:nvPr>
        </p:nvSpPr>
        <p:spPr/>
        <p:txBody>
          <a:bodyPr/>
          <a:lstStyle/>
          <a:p>
            <a:fld id="{60B12156-E319-4D81-87D1-B5949CDD723B}" type="datetimeFigureOut">
              <a:rPr lang="nl-BE" smtClean="0"/>
              <a:t>5/01/2024</a:t>
            </a:fld>
            <a:endParaRPr lang="nl-BE"/>
          </a:p>
        </p:txBody>
      </p:sp>
      <p:sp>
        <p:nvSpPr>
          <p:cNvPr id="6" name="Tijdelijke aanduiding voor voettekst 5">
            <a:extLst>
              <a:ext uri="{FF2B5EF4-FFF2-40B4-BE49-F238E27FC236}">
                <a16:creationId xmlns:a16="http://schemas.microsoft.com/office/drawing/2014/main" id="{F4618CE0-2C13-B317-ADBA-D222C612CD46}"/>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94B97B54-8B69-6DD3-8FF0-847AA02D3805}"/>
              </a:ext>
            </a:extLst>
          </p:cNvPr>
          <p:cNvSpPr>
            <a:spLocks noGrp="1"/>
          </p:cNvSpPr>
          <p:nvPr>
            <p:ph type="sldNum" sz="quarter" idx="12"/>
          </p:nvPr>
        </p:nvSpPr>
        <p:spPr/>
        <p:txBody>
          <a:bodyPr/>
          <a:lstStyle/>
          <a:p>
            <a:fld id="{5C797525-3525-4866-A56C-CD54C271C26D}" type="slidenum">
              <a:rPr lang="nl-BE" smtClean="0"/>
              <a:t>‹nr.›</a:t>
            </a:fld>
            <a:endParaRPr lang="nl-BE"/>
          </a:p>
        </p:txBody>
      </p:sp>
    </p:spTree>
    <p:extLst>
      <p:ext uri="{BB962C8B-B14F-4D97-AF65-F5344CB8AC3E}">
        <p14:creationId xmlns:p14="http://schemas.microsoft.com/office/powerpoint/2010/main" val="436652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EDEE9C76-7CE4-4B1C-48B9-4DC49966FD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15E55811-68BE-2EA2-E296-C99B96D4B6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320A79A0-1CF3-4566-9DD8-62DD0AA872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B12156-E319-4D81-87D1-B5949CDD723B}" type="datetimeFigureOut">
              <a:rPr lang="nl-BE" smtClean="0"/>
              <a:t>5/01/2024</a:t>
            </a:fld>
            <a:endParaRPr lang="nl-BE"/>
          </a:p>
        </p:txBody>
      </p:sp>
      <p:sp>
        <p:nvSpPr>
          <p:cNvPr id="5" name="Tijdelijke aanduiding voor voettekst 4">
            <a:extLst>
              <a:ext uri="{FF2B5EF4-FFF2-40B4-BE49-F238E27FC236}">
                <a16:creationId xmlns:a16="http://schemas.microsoft.com/office/drawing/2014/main" id="{1BE4CE8C-387C-BACA-B628-AAF0421F17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a:extLst>
              <a:ext uri="{FF2B5EF4-FFF2-40B4-BE49-F238E27FC236}">
                <a16:creationId xmlns:a16="http://schemas.microsoft.com/office/drawing/2014/main" id="{8BE825B9-07A1-A87F-DFAD-473698151C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797525-3525-4866-A56C-CD54C271C26D}" type="slidenum">
              <a:rPr lang="nl-BE" smtClean="0"/>
              <a:t>‹nr.›</a:t>
            </a:fld>
            <a:endParaRPr lang="nl-BE"/>
          </a:p>
        </p:txBody>
      </p:sp>
    </p:spTree>
    <p:extLst>
      <p:ext uri="{BB962C8B-B14F-4D97-AF65-F5344CB8AC3E}">
        <p14:creationId xmlns:p14="http://schemas.microsoft.com/office/powerpoint/2010/main" val="3563122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9095C1F4-AE7F-44E4-8693-40D3D68311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8734DDD3-F723-4DD3-8ABE-EC0B2AC87D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22324" y="-15978"/>
            <a:ext cx="7147352" cy="5876916"/>
            <a:chOff x="329184" y="-99107"/>
            <a:chExt cx="524256" cy="5876916"/>
          </a:xfrm>
        </p:grpSpPr>
        <p:cxnSp>
          <p:nvCxnSpPr>
            <p:cNvPr id="31" name="Straight Connector 30">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99107"/>
              <a:ext cx="524256" cy="56312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Rectangle 33">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1055718"/>
            <a:ext cx="10999072" cy="335834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78CF136-0FA3-316E-AC39-6D16477BDAD1}"/>
              </a:ext>
            </a:extLst>
          </p:cNvPr>
          <p:cNvSpPr>
            <a:spLocks noGrp="1"/>
          </p:cNvSpPr>
          <p:nvPr>
            <p:ph type="ctrTitle"/>
          </p:nvPr>
        </p:nvSpPr>
        <p:spPr>
          <a:xfrm>
            <a:off x="1524000" y="1584683"/>
            <a:ext cx="9144000" cy="2551829"/>
          </a:xfrm>
        </p:spPr>
        <p:txBody>
          <a:bodyPr anchor="ctr">
            <a:normAutofit/>
          </a:bodyPr>
          <a:lstStyle/>
          <a:p>
            <a:r>
              <a:rPr lang="en-US" sz="6600"/>
              <a:t>Shared decision making</a:t>
            </a:r>
            <a:endParaRPr lang="nl-BE" sz="6600"/>
          </a:p>
        </p:txBody>
      </p:sp>
      <p:sp>
        <p:nvSpPr>
          <p:cNvPr id="3" name="Ondertitel 2">
            <a:extLst>
              <a:ext uri="{FF2B5EF4-FFF2-40B4-BE49-F238E27FC236}">
                <a16:creationId xmlns:a16="http://schemas.microsoft.com/office/drawing/2014/main" id="{9B82617A-37F6-69AD-C716-C013EF5E81C4}"/>
              </a:ext>
            </a:extLst>
          </p:cNvPr>
          <p:cNvSpPr>
            <a:spLocks noGrp="1"/>
          </p:cNvSpPr>
          <p:nvPr>
            <p:ph type="subTitle" idx="1"/>
          </p:nvPr>
        </p:nvSpPr>
        <p:spPr>
          <a:xfrm>
            <a:off x="1524000" y="5160469"/>
            <a:ext cx="9144000" cy="1182135"/>
          </a:xfrm>
        </p:spPr>
        <p:txBody>
          <a:bodyPr anchor="ctr">
            <a:normAutofit/>
          </a:bodyPr>
          <a:lstStyle/>
          <a:p>
            <a:r>
              <a:rPr lang="en-US" sz="2800"/>
              <a:t>Peer review met vastgelegd thema 2024 </a:t>
            </a:r>
            <a:endParaRPr lang="nl-BE" sz="2800"/>
          </a:p>
          <a:p>
            <a:endParaRPr lang="nl-BE" sz="2800"/>
          </a:p>
        </p:txBody>
      </p:sp>
      <p:pic>
        <p:nvPicPr>
          <p:cNvPr id="4" name="Afbeelding 3">
            <a:extLst>
              <a:ext uri="{FF2B5EF4-FFF2-40B4-BE49-F238E27FC236}">
                <a16:creationId xmlns:a16="http://schemas.microsoft.com/office/drawing/2014/main" id="{6751F000-C5D0-64A5-1BC3-AE0DE196D40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1508" y="235132"/>
            <a:ext cx="423000" cy="423000"/>
          </a:xfrm>
          <a:prstGeom prst="rect">
            <a:avLst/>
          </a:prstGeom>
        </p:spPr>
      </p:pic>
    </p:spTree>
    <p:extLst>
      <p:ext uri="{BB962C8B-B14F-4D97-AF65-F5344CB8AC3E}">
        <p14:creationId xmlns:p14="http://schemas.microsoft.com/office/powerpoint/2010/main" val="1557442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05F97A-F8E8-5F8E-52AB-58767893A091}"/>
              </a:ext>
            </a:extLst>
          </p:cNvPr>
          <p:cNvSpPr>
            <a:spLocks noGrp="1"/>
          </p:cNvSpPr>
          <p:nvPr>
            <p:ph type="title"/>
          </p:nvPr>
        </p:nvSpPr>
        <p:spPr>
          <a:xfrm>
            <a:off x="762000" y="1138036"/>
            <a:ext cx="4085665" cy="1402470"/>
          </a:xfrm>
        </p:spPr>
        <p:txBody>
          <a:bodyPr anchor="t">
            <a:normAutofit/>
          </a:bodyPr>
          <a:lstStyle/>
          <a:p>
            <a:r>
              <a:rPr lang="en-US" sz="3200"/>
              <a:t>Interdisciplinair overleg </a:t>
            </a:r>
            <a:endParaRPr lang="nl-BE" sz="3200"/>
          </a:p>
        </p:txBody>
      </p:sp>
      <p:cxnSp>
        <p:nvCxnSpPr>
          <p:cNvPr id="9" name="Straight Connector 8">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F7D0F836-FB53-D8B5-B068-7060752E66DE}"/>
              </a:ext>
            </a:extLst>
          </p:cNvPr>
          <p:cNvSpPr>
            <a:spLocks noGrp="1"/>
          </p:cNvSpPr>
          <p:nvPr>
            <p:ph idx="1"/>
          </p:nvPr>
        </p:nvSpPr>
        <p:spPr>
          <a:xfrm>
            <a:off x="762000" y="2551176"/>
            <a:ext cx="4085665" cy="3591207"/>
          </a:xfrm>
        </p:spPr>
        <p:txBody>
          <a:bodyPr>
            <a:normAutofit/>
          </a:bodyPr>
          <a:lstStyle/>
          <a:p>
            <a:r>
              <a:rPr lang="nl-BE" sz="2000" dirty="0"/>
              <a:t>Beter beeld van de patiënt </a:t>
            </a:r>
            <a:r>
              <a:rPr lang="nl-BE" sz="2000" dirty="0">
                <a:latin typeface="Calibri" panose="020F0502020204030204" pitchFamily="34" charset="0"/>
                <a:cs typeface="Calibri" panose="020F0502020204030204" pitchFamily="34" charset="0"/>
              </a:rPr>
              <a:t>→ betere hulp aan de patiënt</a:t>
            </a:r>
          </a:p>
          <a:p>
            <a:pPr marL="0" indent="0">
              <a:buNone/>
            </a:pPr>
            <a:endParaRPr lang="en-US" sz="2000" dirty="0">
              <a:latin typeface="Calibri" panose="020F0502020204030204" pitchFamily="34" charset="0"/>
              <a:cs typeface="Calibri" panose="020F0502020204030204" pitchFamily="34" charset="0"/>
            </a:endParaRPr>
          </a:p>
          <a:p>
            <a:endParaRPr lang="nl-BE" sz="2000" dirty="0"/>
          </a:p>
        </p:txBody>
      </p:sp>
      <p:pic>
        <p:nvPicPr>
          <p:cNvPr id="5" name="Picture 4" descr="Analyse van medische röntgenresultaten">
            <a:extLst>
              <a:ext uri="{FF2B5EF4-FFF2-40B4-BE49-F238E27FC236}">
                <a16:creationId xmlns:a16="http://schemas.microsoft.com/office/drawing/2014/main" id="{FB68FC07-1F7D-A291-F991-4AD034370B7F}"/>
              </a:ext>
            </a:extLst>
          </p:cNvPr>
          <p:cNvPicPr>
            <a:picLocks noChangeAspect="1"/>
          </p:cNvPicPr>
          <p:nvPr/>
        </p:nvPicPr>
        <p:blipFill rotWithShape="1">
          <a:blip r:embed="rId2"/>
          <a:srcRect l="30428" r="5907" b="-1"/>
          <a:stretch/>
        </p:blipFill>
        <p:spPr>
          <a:xfrm>
            <a:off x="5650992" y="10"/>
            <a:ext cx="6541008" cy="6857990"/>
          </a:xfrm>
          <a:prstGeom prst="rect">
            <a:avLst/>
          </a:prstGeom>
        </p:spPr>
      </p:pic>
      <p:pic>
        <p:nvPicPr>
          <p:cNvPr id="4" name="Afbeelding 3">
            <a:extLst>
              <a:ext uri="{FF2B5EF4-FFF2-40B4-BE49-F238E27FC236}">
                <a16:creationId xmlns:a16="http://schemas.microsoft.com/office/drawing/2014/main" id="{DF046D83-081F-37EE-B5F5-0E668401ED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508" y="235132"/>
            <a:ext cx="423000" cy="423000"/>
          </a:xfrm>
          <a:prstGeom prst="rect">
            <a:avLst/>
          </a:prstGeom>
        </p:spPr>
      </p:pic>
    </p:spTree>
    <p:extLst>
      <p:ext uri="{BB962C8B-B14F-4D97-AF65-F5344CB8AC3E}">
        <p14:creationId xmlns:p14="http://schemas.microsoft.com/office/powerpoint/2010/main" val="632972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9" name="Rectangle 18">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E1B6306-7170-AE47-FED0-3D5909A87F27}"/>
              </a:ext>
            </a:extLst>
          </p:cNvPr>
          <p:cNvSpPr>
            <a:spLocks noGrp="1"/>
          </p:cNvSpPr>
          <p:nvPr>
            <p:ph type="title"/>
          </p:nvPr>
        </p:nvSpPr>
        <p:spPr>
          <a:xfrm>
            <a:off x="1043631" y="809898"/>
            <a:ext cx="10173010" cy="1554480"/>
          </a:xfrm>
        </p:spPr>
        <p:txBody>
          <a:bodyPr vert="horz" lIns="91440" tIns="45720" rIns="91440" bIns="45720" rtlCol="0" anchor="ctr">
            <a:normAutofit/>
          </a:bodyPr>
          <a:lstStyle/>
          <a:p>
            <a:r>
              <a:rPr lang="en-US" sz="4800" kern="1200">
                <a:latin typeface="+mj-lt"/>
                <a:ea typeface="+mj-ea"/>
                <a:cs typeface="+mj-cs"/>
              </a:rPr>
              <a:t>Positie kinesitherapeut </a:t>
            </a:r>
          </a:p>
        </p:txBody>
      </p:sp>
      <p:cxnSp>
        <p:nvCxnSpPr>
          <p:cNvPr id="25" name="Straight Connector 24">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4" name="Tijdelijke aanduiding voor inhoud 3">
            <a:extLst>
              <a:ext uri="{FF2B5EF4-FFF2-40B4-BE49-F238E27FC236}">
                <a16:creationId xmlns:a16="http://schemas.microsoft.com/office/drawing/2014/main" id="{F4A2DD54-A462-B8DC-E120-7E3A06B19473}"/>
              </a:ext>
            </a:extLst>
          </p:cNvPr>
          <p:cNvGraphicFramePr>
            <a:graphicFrameLocks noGrp="1"/>
          </p:cNvGraphicFramePr>
          <p:nvPr>
            <p:ph idx="1"/>
            <p:extLst>
              <p:ext uri="{D42A27DB-BD31-4B8C-83A1-F6EECF244321}">
                <p14:modId xmlns:p14="http://schemas.microsoft.com/office/powerpoint/2010/main" val="2581706281"/>
              </p:ext>
            </p:extLst>
          </p:nvPr>
        </p:nvGraphicFramePr>
        <p:xfrm>
          <a:off x="904602" y="3019668"/>
          <a:ext cx="10378441" cy="3205607"/>
        </p:xfrm>
        <a:graphic>
          <a:graphicData uri="http://schemas.openxmlformats.org/drawingml/2006/table">
            <a:tbl>
              <a:tblPr firstRow="1" bandRow="1">
                <a:noFill/>
                <a:tableStyleId>{5C22544A-7EE6-4342-B048-85BDC9FD1C3A}</a:tableStyleId>
              </a:tblPr>
              <a:tblGrid>
                <a:gridCol w="5456717">
                  <a:extLst>
                    <a:ext uri="{9D8B030D-6E8A-4147-A177-3AD203B41FA5}">
                      <a16:colId xmlns:a16="http://schemas.microsoft.com/office/drawing/2014/main" val="965861164"/>
                    </a:ext>
                  </a:extLst>
                </a:gridCol>
                <a:gridCol w="4921724">
                  <a:extLst>
                    <a:ext uri="{9D8B030D-6E8A-4147-A177-3AD203B41FA5}">
                      <a16:colId xmlns:a16="http://schemas.microsoft.com/office/drawing/2014/main" val="3029777347"/>
                    </a:ext>
                  </a:extLst>
                </a:gridCol>
              </a:tblGrid>
              <a:tr h="507083">
                <a:tc>
                  <a:txBody>
                    <a:bodyPr/>
                    <a:lstStyle/>
                    <a:p>
                      <a:r>
                        <a:rPr lang="nl-BE" sz="1800" b="1" noProof="0" dirty="0">
                          <a:solidFill>
                            <a:schemeClr val="tx1">
                              <a:lumMod val="75000"/>
                              <a:lumOff val="25000"/>
                            </a:schemeClr>
                          </a:solidFill>
                        </a:rPr>
                        <a:t>Arts</a:t>
                      </a:r>
                    </a:p>
                  </a:txBody>
                  <a:tcPr marL="189799" marR="142349" marT="94899" marB="94899">
                    <a:lnL w="12700" cmpd="sng">
                      <a:noFill/>
                      <a:prstDash val="solid"/>
                    </a:lnL>
                    <a:lnR w="12700" cmpd="sng">
                      <a:noFill/>
                      <a:prstDash val="solid"/>
                    </a:lnR>
                    <a:lnT w="9525" cap="flat" cmpd="sng" algn="ctr">
                      <a:noFill/>
                      <a:prstDash val="solid"/>
                    </a:lnT>
                    <a:lnB w="9525" cap="flat" cmpd="sng" algn="ctr">
                      <a:solidFill>
                        <a:srgbClr val="C7C6C1"/>
                      </a:solidFill>
                      <a:prstDash val="solid"/>
                    </a:lnB>
                    <a:noFill/>
                  </a:tcPr>
                </a:tc>
                <a:tc>
                  <a:txBody>
                    <a:bodyPr/>
                    <a:lstStyle/>
                    <a:p>
                      <a:r>
                        <a:rPr lang="nl-BE" sz="1800" b="1" noProof="0" dirty="0">
                          <a:solidFill>
                            <a:schemeClr val="tx1">
                              <a:lumMod val="75000"/>
                              <a:lumOff val="25000"/>
                            </a:schemeClr>
                          </a:solidFill>
                        </a:rPr>
                        <a:t>Kinesitherapeut</a:t>
                      </a:r>
                    </a:p>
                  </a:txBody>
                  <a:tcPr marL="189799" marR="142349" marT="94899" marB="94899">
                    <a:lnL w="12700" cmpd="sng">
                      <a:noFill/>
                      <a:prstDash val="solid"/>
                    </a:lnL>
                    <a:lnR w="12700" cmpd="sng">
                      <a:noFill/>
                      <a:prstDash val="solid"/>
                    </a:lnR>
                    <a:lnT w="9525" cap="flat" cmpd="sng" algn="ctr">
                      <a:noFill/>
                      <a:prstDash val="solid"/>
                    </a:lnT>
                    <a:lnB w="9525" cap="flat" cmpd="sng" algn="ctr">
                      <a:solidFill>
                        <a:srgbClr val="C7C6C1"/>
                      </a:solidFill>
                      <a:prstDash val="solid"/>
                    </a:lnB>
                    <a:noFill/>
                  </a:tcPr>
                </a:tc>
                <a:extLst>
                  <a:ext uri="{0D108BD9-81ED-4DB2-BD59-A6C34878D82A}">
                    <a16:rowId xmlns:a16="http://schemas.microsoft.com/office/drawing/2014/main" val="3283749316"/>
                  </a:ext>
                </a:extLst>
              </a:tr>
              <a:tr h="432951">
                <a:tc>
                  <a:txBody>
                    <a:bodyPr/>
                    <a:lstStyle/>
                    <a:p>
                      <a:r>
                        <a:rPr lang="nl-BE" sz="1400" noProof="0" dirty="0">
                          <a:solidFill>
                            <a:schemeClr val="tx1">
                              <a:lumMod val="75000"/>
                              <a:lumOff val="25000"/>
                            </a:schemeClr>
                          </a:solidFill>
                        </a:rPr>
                        <a:t>Witte jas – hiërarchisch beeld - terughoudendheid</a:t>
                      </a:r>
                    </a:p>
                  </a:txBody>
                  <a:tcPr marL="189799" marR="142349" marT="94899" marB="94899">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r>
                        <a:rPr lang="nl-BE" sz="1400" noProof="0" dirty="0">
                          <a:solidFill>
                            <a:schemeClr val="tx1">
                              <a:lumMod val="75000"/>
                              <a:lumOff val="25000"/>
                            </a:schemeClr>
                          </a:solidFill>
                        </a:rPr>
                        <a:t>Gewone kledij – vertrouwen </a:t>
                      </a:r>
                    </a:p>
                  </a:txBody>
                  <a:tcPr marL="189799" marR="142349" marT="94899" marB="94899">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1241696787"/>
                  </a:ext>
                </a:extLst>
              </a:tr>
              <a:tr h="432951">
                <a:tc>
                  <a:txBody>
                    <a:bodyPr/>
                    <a:lstStyle/>
                    <a:p>
                      <a:r>
                        <a:rPr lang="nl-BE" sz="1400" noProof="0" dirty="0">
                          <a:solidFill>
                            <a:schemeClr val="tx1">
                              <a:lumMod val="75000"/>
                              <a:lumOff val="25000"/>
                            </a:schemeClr>
                          </a:solidFill>
                        </a:rPr>
                        <a:t>Korte consultatie – weinig tijd </a:t>
                      </a:r>
                    </a:p>
                  </a:txBody>
                  <a:tcPr marL="189799" marR="142349" marT="94899" marB="94899">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r>
                        <a:rPr lang="nl-BE" sz="1400" noProof="0" dirty="0">
                          <a:solidFill>
                            <a:schemeClr val="tx1">
                              <a:lumMod val="75000"/>
                              <a:lumOff val="25000"/>
                            </a:schemeClr>
                          </a:solidFill>
                        </a:rPr>
                        <a:t>Vaste patiënten – band </a:t>
                      </a:r>
                    </a:p>
                  </a:txBody>
                  <a:tcPr marL="189799" marR="142349" marT="94899" marB="94899">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2066932869"/>
                  </a:ext>
                </a:extLst>
              </a:tr>
              <a:tr h="432951">
                <a:tc>
                  <a:txBody>
                    <a:bodyPr/>
                    <a:lstStyle/>
                    <a:p>
                      <a:r>
                        <a:rPr lang="nl-BE" sz="1400" noProof="0" dirty="0">
                          <a:solidFill>
                            <a:schemeClr val="tx1">
                              <a:lumMod val="75000"/>
                              <a:lumOff val="25000"/>
                            </a:schemeClr>
                          </a:solidFill>
                        </a:rPr>
                        <a:t>Verschillende patiënten – 1x/ jaar</a:t>
                      </a:r>
                    </a:p>
                  </a:txBody>
                  <a:tcPr marL="189799" marR="142349" marT="94899" marB="94899">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r>
                        <a:rPr lang="nl-BE" sz="1400" noProof="0" dirty="0">
                          <a:solidFill>
                            <a:schemeClr val="tx1">
                              <a:lumMod val="75000"/>
                              <a:lumOff val="25000"/>
                            </a:schemeClr>
                          </a:solidFill>
                        </a:rPr>
                        <a:t>Lichamelijk contact – minder afstand </a:t>
                      </a:r>
                    </a:p>
                  </a:txBody>
                  <a:tcPr marL="189799" marR="142349" marT="94899" marB="94899">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1991768614"/>
                  </a:ext>
                </a:extLst>
              </a:tr>
              <a:tr h="1399671">
                <a:tc gridSpan="2">
                  <a:txBody>
                    <a:bodyPr/>
                    <a:lstStyle/>
                    <a:p>
                      <a:endParaRPr lang="nl-BE" sz="1400" dirty="0">
                        <a:solidFill>
                          <a:schemeClr val="tx1">
                            <a:lumMod val="75000"/>
                            <a:lumOff val="25000"/>
                          </a:schemeClr>
                        </a:solidFill>
                      </a:endParaRPr>
                    </a:p>
                  </a:txBody>
                  <a:tcPr marL="189799" marR="142349" marT="94899" marB="94899">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hMerge="1">
                  <a:txBody>
                    <a:bodyPr/>
                    <a:lstStyle/>
                    <a:p>
                      <a:endParaRPr lang="nl-BE" sz="1400">
                        <a:solidFill>
                          <a:schemeClr val="tx1">
                            <a:lumMod val="75000"/>
                            <a:lumOff val="25000"/>
                          </a:schemeClr>
                        </a:solidFill>
                      </a:endParaRPr>
                    </a:p>
                  </a:txBody>
                  <a:tcPr marL="189799" marR="142349" marT="94899" marB="94899">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2755691619"/>
                  </a:ext>
                </a:extLst>
              </a:tr>
            </a:tbl>
          </a:graphicData>
        </a:graphic>
      </p:graphicFrame>
      <p:pic>
        <p:nvPicPr>
          <p:cNvPr id="5" name="Afbeelding 4">
            <a:extLst>
              <a:ext uri="{FF2B5EF4-FFF2-40B4-BE49-F238E27FC236}">
                <a16:creationId xmlns:a16="http://schemas.microsoft.com/office/drawing/2014/main" id="{3F2EF622-34E5-EB28-B17F-A270508433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1508" y="235132"/>
            <a:ext cx="423000" cy="423000"/>
          </a:xfrm>
          <a:prstGeom prst="rect">
            <a:avLst/>
          </a:prstGeom>
        </p:spPr>
      </p:pic>
    </p:spTree>
    <p:extLst>
      <p:ext uri="{BB962C8B-B14F-4D97-AF65-F5344CB8AC3E}">
        <p14:creationId xmlns:p14="http://schemas.microsoft.com/office/powerpoint/2010/main" val="25419644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B60168-92BB-BC47-6CC6-420F8133D224}"/>
              </a:ext>
            </a:extLst>
          </p:cNvPr>
          <p:cNvSpPr>
            <a:spLocks noGrp="1"/>
          </p:cNvSpPr>
          <p:nvPr>
            <p:ph type="title"/>
          </p:nvPr>
        </p:nvSpPr>
        <p:spPr>
          <a:xfrm>
            <a:off x="761840" y="1138265"/>
            <a:ext cx="4651204" cy="1401183"/>
          </a:xfrm>
        </p:spPr>
        <p:txBody>
          <a:bodyPr anchor="t">
            <a:normAutofit/>
          </a:bodyPr>
          <a:lstStyle/>
          <a:p>
            <a:r>
              <a:rPr lang="en-US" sz="3200"/>
              <a:t>Kernconcept 1 -  Evidence based </a:t>
            </a:r>
            <a:endParaRPr lang="nl-BE" sz="3200"/>
          </a:p>
        </p:txBody>
      </p:sp>
      <p:cxnSp>
        <p:nvCxnSpPr>
          <p:cNvPr id="21" name="Straight Connector 20">
            <a:extLst>
              <a:ext uri="{FF2B5EF4-FFF2-40B4-BE49-F238E27FC236}">
                <a16:creationId xmlns:a16="http://schemas.microsoft.com/office/drawing/2014/main" id="{FC23E3B9-5ABF-58B3-E2B0-E9A5DAA900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1462"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943FA4F1-AF41-1753-5C58-E1F4E37B485B}"/>
              </a:ext>
            </a:extLst>
          </p:cNvPr>
          <p:cNvSpPr>
            <a:spLocks noGrp="1"/>
          </p:cNvSpPr>
          <p:nvPr>
            <p:ph idx="1"/>
          </p:nvPr>
        </p:nvSpPr>
        <p:spPr>
          <a:xfrm>
            <a:off x="761839" y="2551176"/>
            <a:ext cx="4651205" cy="3602935"/>
          </a:xfrm>
        </p:spPr>
        <p:txBody>
          <a:bodyPr>
            <a:normAutofit/>
          </a:bodyPr>
          <a:lstStyle/>
          <a:p>
            <a:r>
              <a:rPr lang="nl-BE" sz="2000" dirty="0"/>
              <a:t>Ondersteuning binnen een wetenschappelijk, legaal en ethisch kader </a:t>
            </a:r>
          </a:p>
          <a:p>
            <a:r>
              <a:rPr lang="nl-BE" sz="2000" dirty="0"/>
              <a:t>M.a.w., voorgestelde behandelingen beantwoorden aan deze voorwaarden: </a:t>
            </a:r>
          </a:p>
          <a:p>
            <a:pPr lvl="1"/>
            <a:r>
              <a:rPr lang="nl-BE" sz="2000" dirty="0"/>
              <a:t>Wetenschappelijk onderbouwd </a:t>
            </a:r>
          </a:p>
          <a:p>
            <a:pPr lvl="1"/>
            <a:r>
              <a:rPr lang="nl-BE" sz="2000" dirty="0"/>
              <a:t>Wettelijk toegelaten </a:t>
            </a:r>
          </a:p>
          <a:p>
            <a:pPr lvl="1"/>
            <a:r>
              <a:rPr lang="nl-BE" sz="2000" dirty="0"/>
              <a:t>Ethisch verantwoord</a:t>
            </a:r>
          </a:p>
          <a:p>
            <a:r>
              <a:rPr lang="nl-BE" sz="2000" dirty="0"/>
              <a:t>Uitdrukkelijke vraag = doorverwijzen </a:t>
            </a:r>
          </a:p>
        </p:txBody>
      </p:sp>
      <p:pic>
        <p:nvPicPr>
          <p:cNvPr id="15" name="Picture 4" descr="Close-up van een rek met reageerbuisjes met oplossingen in een lab">
            <a:extLst>
              <a:ext uri="{FF2B5EF4-FFF2-40B4-BE49-F238E27FC236}">
                <a16:creationId xmlns:a16="http://schemas.microsoft.com/office/drawing/2014/main" id="{4ACC6EE3-EB86-74D8-FA5E-B718718A8659}"/>
              </a:ext>
            </a:extLst>
          </p:cNvPr>
          <p:cNvPicPr>
            <a:picLocks noChangeAspect="1"/>
          </p:cNvPicPr>
          <p:nvPr/>
        </p:nvPicPr>
        <p:blipFill rotWithShape="1">
          <a:blip r:embed="rId2">
            <a:extLst>
              <a:ext uri="{28A0092B-C50C-407E-A947-70E740481C1C}">
                <a14:useLocalDpi xmlns:a14="http://schemas.microsoft.com/office/drawing/2010/main" val="0"/>
              </a:ext>
            </a:extLst>
          </a:blip>
          <a:srcRect l="31274" r="1354" b="-1"/>
          <a:stretch/>
        </p:blipFill>
        <p:spPr>
          <a:xfrm>
            <a:off x="6096000" y="838013"/>
            <a:ext cx="5234538" cy="5186267"/>
          </a:xfrm>
          <a:prstGeom prst="rect">
            <a:avLst/>
          </a:prstGeom>
        </p:spPr>
      </p:pic>
      <p:pic>
        <p:nvPicPr>
          <p:cNvPr id="4" name="Afbeelding 3">
            <a:extLst>
              <a:ext uri="{FF2B5EF4-FFF2-40B4-BE49-F238E27FC236}">
                <a16:creationId xmlns:a16="http://schemas.microsoft.com/office/drawing/2014/main" id="{9A696CD4-76C8-E79B-21BD-C890FEEDCD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508" y="235132"/>
            <a:ext cx="423000" cy="423000"/>
          </a:xfrm>
          <a:prstGeom prst="rect">
            <a:avLst/>
          </a:prstGeom>
        </p:spPr>
      </p:pic>
    </p:spTree>
    <p:extLst>
      <p:ext uri="{BB962C8B-B14F-4D97-AF65-F5344CB8AC3E}">
        <p14:creationId xmlns:p14="http://schemas.microsoft.com/office/powerpoint/2010/main" val="41850390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Houten figuur">
            <a:extLst>
              <a:ext uri="{FF2B5EF4-FFF2-40B4-BE49-F238E27FC236}">
                <a16:creationId xmlns:a16="http://schemas.microsoft.com/office/drawing/2014/main" id="{43165823-22CF-9B52-5D71-85B295CEDD93}"/>
              </a:ext>
            </a:extLst>
          </p:cNvPr>
          <p:cNvPicPr>
            <a:picLocks noChangeAspect="1"/>
          </p:cNvPicPr>
          <p:nvPr/>
        </p:nvPicPr>
        <p:blipFill rotWithShape="1">
          <a:blip r:embed="rId2"/>
          <a:srcRect r="5882" b="-1"/>
          <a:stretch/>
        </p:blipFill>
        <p:spPr>
          <a:xfrm>
            <a:off x="1" y="10"/>
            <a:ext cx="9669642" cy="6857990"/>
          </a:xfrm>
          <a:prstGeom prst="rect">
            <a:avLst/>
          </a:prstGeom>
        </p:spPr>
      </p:pic>
      <p:sp>
        <p:nvSpPr>
          <p:cNvPr id="25" name="Rectangle 2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D7C95A37-8B58-AB49-8C38-0C6D3DAB28BD}"/>
              </a:ext>
            </a:extLst>
          </p:cNvPr>
          <p:cNvSpPr>
            <a:spLocks noGrp="1"/>
          </p:cNvSpPr>
          <p:nvPr>
            <p:ph type="title"/>
          </p:nvPr>
        </p:nvSpPr>
        <p:spPr>
          <a:xfrm>
            <a:off x="7531610" y="365125"/>
            <a:ext cx="3822189" cy="1899912"/>
          </a:xfrm>
        </p:spPr>
        <p:txBody>
          <a:bodyPr>
            <a:normAutofit/>
          </a:bodyPr>
          <a:lstStyle/>
          <a:p>
            <a:r>
              <a:rPr lang="en-US" sz="4000"/>
              <a:t>Kernconcept 2 – Neutraliteit </a:t>
            </a:r>
            <a:endParaRPr lang="nl-BE" sz="4000"/>
          </a:p>
        </p:txBody>
      </p:sp>
      <p:sp>
        <p:nvSpPr>
          <p:cNvPr id="3" name="Tijdelijke aanduiding voor inhoud 2">
            <a:extLst>
              <a:ext uri="{FF2B5EF4-FFF2-40B4-BE49-F238E27FC236}">
                <a16:creationId xmlns:a16="http://schemas.microsoft.com/office/drawing/2014/main" id="{43EC03D2-8503-48D5-C3DB-5C9C5E3721BC}"/>
              </a:ext>
            </a:extLst>
          </p:cNvPr>
          <p:cNvSpPr>
            <a:spLocks noGrp="1"/>
          </p:cNvSpPr>
          <p:nvPr>
            <p:ph idx="1"/>
          </p:nvPr>
        </p:nvSpPr>
        <p:spPr>
          <a:xfrm>
            <a:off x="7531610" y="2434201"/>
            <a:ext cx="3822189" cy="3742762"/>
          </a:xfrm>
        </p:spPr>
        <p:txBody>
          <a:bodyPr>
            <a:normAutofit/>
          </a:bodyPr>
          <a:lstStyle/>
          <a:p>
            <a:r>
              <a:rPr lang="nl-BE" sz="2000" dirty="0"/>
              <a:t>Op een neutrale manier informeren, zonder overtuigen of afhouden</a:t>
            </a:r>
          </a:p>
          <a:p>
            <a:r>
              <a:rPr lang="nl-BE" sz="2000" dirty="0"/>
              <a:t>Expliciete vraag naar jouw advies? </a:t>
            </a:r>
          </a:p>
        </p:txBody>
      </p:sp>
      <p:pic>
        <p:nvPicPr>
          <p:cNvPr id="4" name="Afbeelding 3">
            <a:extLst>
              <a:ext uri="{FF2B5EF4-FFF2-40B4-BE49-F238E27FC236}">
                <a16:creationId xmlns:a16="http://schemas.microsoft.com/office/drawing/2014/main" id="{4E3F2D92-8C8E-5E2A-B320-9A3FCF526A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508" y="235132"/>
            <a:ext cx="423000" cy="423000"/>
          </a:xfrm>
          <a:prstGeom prst="rect">
            <a:avLst/>
          </a:prstGeom>
        </p:spPr>
      </p:pic>
    </p:spTree>
    <p:extLst>
      <p:ext uri="{BB962C8B-B14F-4D97-AF65-F5344CB8AC3E}">
        <p14:creationId xmlns:p14="http://schemas.microsoft.com/office/powerpoint/2010/main" val="35592853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3F1DF8-975C-DB50-EC06-36A19EC96B4F}"/>
              </a:ext>
            </a:extLst>
          </p:cNvPr>
          <p:cNvSpPr>
            <a:spLocks noGrp="1"/>
          </p:cNvSpPr>
          <p:nvPr>
            <p:ph type="title"/>
          </p:nvPr>
        </p:nvSpPr>
        <p:spPr>
          <a:xfrm>
            <a:off x="762000" y="1138265"/>
            <a:ext cx="5791199" cy="1401183"/>
          </a:xfrm>
        </p:spPr>
        <p:txBody>
          <a:bodyPr anchor="t">
            <a:normAutofit/>
          </a:bodyPr>
          <a:lstStyle/>
          <a:p>
            <a:r>
              <a:rPr lang="en-US" sz="3200"/>
              <a:t>Kernconcept 3 – Beslissing van de patiënt</a:t>
            </a:r>
            <a:endParaRPr lang="nl-BE" sz="3200"/>
          </a:p>
        </p:txBody>
      </p:sp>
      <p:cxnSp>
        <p:nvCxnSpPr>
          <p:cNvPr id="25" name="Straight Connector 24">
            <a:extLst>
              <a:ext uri="{FF2B5EF4-FFF2-40B4-BE49-F238E27FC236}">
                <a16:creationId xmlns:a16="http://schemas.microsoft.com/office/drawing/2014/main" id="{FC23E3B9-5ABF-58B3-E2B0-E9A5DAA900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EEACE813-BBBB-2DE1-6397-B3F9F6E73138}"/>
              </a:ext>
            </a:extLst>
          </p:cNvPr>
          <p:cNvSpPr>
            <a:spLocks noGrp="1"/>
          </p:cNvSpPr>
          <p:nvPr>
            <p:ph idx="1"/>
          </p:nvPr>
        </p:nvSpPr>
        <p:spPr>
          <a:xfrm>
            <a:off x="762000" y="2551176"/>
            <a:ext cx="5791199" cy="3602935"/>
          </a:xfrm>
        </p:spPr>
        <p:txBody>
          <a:bodyPr>
            <a:normAutofit/>
          </a:bodyPr>
          <a:lstStyle/>
          <a:p>
            <a:r>
              <a:rPr lang="nl-BE" sz="2000" dirty="0"/>
              <a:t>Kinesitherapeut = expert in de kinesitherapie</a:t>
            </a:r>
          </a:p>
          <a:p>
            <a:r>
              <a:rPr lang="nl-BE" sz="2000" dirty="0"/>
              <a:t>Patiënt = expert in wat hem het meeste aanbelangt </a:t>
            </a:r>
          </a:p>
          <a:p>
            <a:endParaRPr lang="nl-BE" sz="2000" dirty="0"/>
          </a:p>
          <a:p>
            <a:r>
              <a:rPr lang="nl-BE" sz="2000" dirty="0"/>
              <a:t>Informeren en ondersteunen, zodat patiënt zelf keuze kan maken </a:t>
            </a:r>
          </a:p>
        </p:txBody>
      </p:sp>
      <p:sp>
        <p:nvSpPr>
          <p:cNvPr id="27" name="Rectangle 26">
            <a:extLst>
              <a:ext uri="{FF2B5EF4-FFF2-40B4-BE49-F238E27FC236}">
                <a16:creationId xmlns:a16="http://schemas.microsoft.com/office/drawing/2014/main" id="{DF8BC164-E230-753F-2C7E-B4EE7BA77C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8086" y="0"/>
            <a:ext cx="4803913" cy="6858000"/>
          </a:xfrm>
          <a:prstGeom prst="rect">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ersoon die een hand vasthoudt">
            <a:extLst>
              <a:ext uri="{FF2B5EF4-FFF2-40B4-BE49-F238E27FC236}">
                <a16:creationId xmlns:a16="http://schemas.microsoft.com/office/drawing/2014/main" id="{75868D04-51AD-5D37-34AE-6042CBB1EEF9}"/>
              </a:ext>
            </a:extLst>
          </p:cNvPr>
          <p:cNvPicPr>
            <a:picLocks noChangeAspect="1"/>
          </p:cNvPicPr>
          <p:nvPr/>
        </p:nvPicPr>
        <p:blipFill>
          <a:blip r:embed="rId2">
            <a:extLst>
              <a:ext uri="{28A0092B-C50C-407E-A947-70E740481C1C}">
                <a14:useLocalDpi xmlns:a14="http://schemas.microsoft.com/office/drawing/2010/main" val="0"/>
              </a:ext>
            </a:extLst>
          </a:blip>
          <a:srcRect l="20365" r="20365"/>
          <a:stretch/>
        </p:blipFill>
        <p:spPr>
          <a:xfrm>
            <a:off x="8024191" y="1482408"/>
            <a:ext cx="3452192" cy="3887868"/>
          </a:xfrm>
          <a:prstGeom prst="rect">
            <a:avLst/>
          </a:prstGeom>
        </p:spPr>
      </p:pic>
      <p:pic>
        <p:nvPicPr>
          <p:cNvPr id="4" name="Afbeelding 3">
            <a:extLst>
              <a:ext uri="{FF2B5EF4-FFF2-40B4-BE49-F238E27FC236}">
                <a16:creationId xmlns:a16="http://schemas.microsoft.com/office/drawing/2014/main" id="{9E21900B-E231-CCDC-5CF5-7F58F2914D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508" y="235132"/>
            <a:ext cx="423000" cy="423000"/>
          </a:xfrm>
          <a:prstGeom prst="rect">
            <a:avLst/>
          </a:prstGeom>
        </p:spPr>
      </p:pic>
    </p:spTree>
    <p:extLst>
      <p:ext uri="{BB962C8B-B14F-4D97-AF65-F5344CB8AC3E}">
        <p14:creationId xmlns:p14="http://schemas.microsoft.com/office/powerpoint/2010/main" val="4066910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3217C6-B0E1-75D2-FE01-91A7A8B1B664}"/>
              </a:ext>
            </a:extLst>
          </p:cNvPr>
          <p:cNvSpPr>
            <a:spLocks noGrp="1"/>
          </p:cNvSpPr>
          <p:nvPr>
            <p:ph type="title"/>
          </p:nvPr>
        </p:nvSpPr>
        <p:spPr>
          <a:xfrm>
            <a:off x="5868557" y="1138036"/>
            <a:ext cx="5444382" cy="1402470"/>
          </a:xfrm>
        </p:spPr>
        <p:txBody>
          <a:bodyPr anchor="t">
            <a:normAutofit/>
          </a:bodyPr>
          <a:lstStyle/>
          <a:p>
            <a:endParaRPr lang="nl-BE" sz="3200"/>
          </a:p>
        </p:txBody>
      </p:sp>
      <p:pic>
        <p:nvPicPr>
          <p:cNvPr id="5" name="Picture 4" descr="Gloeilamp op een gele achtergrond met geschetste lichtbundels en een kabel">
            <a:extLst>
              <a:ext uri="{FF2B5EF4-FFF2-40B4-BE49-F238E27FC236}">
                <a16:creationId xmlns:a16="http://schemas.microsoft.com/office/drawing/2014/main" id="{7B1CA923-0299-507B-CC98-C18C92648913}"/>
              </a:ext>
            </a:extLst>
          </p:cNvPr>
          <p:cNvPicPr>
            <a:picLocks noChangeAspect="1"/>
          </p:cNvPicPr>
          <p:nvPr/>
        </p:nvPicPr>
        <p:blipFill rotWithShape="1">
          <a:blip r:embed="rId2"/>
          <a:srcRect l="49328" r="4478"/>
          <a:stretch/>
        </p:blipFill>
        <p:spPr>
          <a:xfrm>
            <a:off x="-1" y="10"/>
            <a:ext cx="5151179" cy="6857990"/>
          </a:xfrm>
          <a:prstGeom prst="rect">
            <a:avLst/>
          </a:prstGeom>
        </p:spPr>
      </p:pic>
      <p:cxnSp>
        <p:nvCxnSpPr>
          <p:cNvPr id="27" name="Straight Connector 26">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BC836199-B57B-EF8F-0D99-67A131D96751}"/>
              </a:ext>
            </a:extLst>
          </p:cNvPr>
          <p:cNvSpPr>
            <a:spLocks noGrp="1"/>
          </p:cNvSpPr>
          <p:nvPr>
            <p:ph idx="1"/>
          </p:nvPr>
        </p:nvSpPr>
        <p:spPr>
          <a:xfrm>
            <a:off x="5868557" y="2551176"/>
            <a:ext cx="5444382" cy="3591207"/>
          </a:xfrm>
        </p:spPr>
        <p:txBody>
          <a:bodyPr>
            <a:normAutofit/>
          </a:bodyPr>
          <a:lstStyle/>
          <a:p>
            <a:pPr marL="0" indent="0">
              <a:buNone/>
            </a:pPr>
            <a:r>
              <a:rPr lang="nl-BE" sz="1700">
                <a:effectLst/>
                <a:latin typeface="Calibri" panose="020F0502020204030204" pitchFamily="34" charset="0"/>
                <a:ea typeface="SimSun" panose="02010600030101010101" pitchFamily="2" charset="-122"/>
                <a:cs typeface="Times New Roman" panose="02020603050405020304" pitchFamily="18" charset="0"/>
              </a:rPr>
              <a:t>DISCLAIMER</a:t>
            </a:r>
          </a:p>
          <a:p>
            <a:pPr marL="0" indent="0">
              <a:buNone/>
            </a:pPr>
            <a:r>
              <a:rPr lang="nl-BE" sz="1700">
                <a:effectLst/>
                <a:latin typeface="Calibri" panose="020F0502020204030204" pitchFamily="34" charset="0"/>
                <a:ea typeface="SimSun" panose="02010600030101010101" pitchFamily="2" charset="-122"/>
                <a:cs typeface="Times New Roman" panose="02020603050405020304" pitchFamily="18" charset="0"/>
              </a:rPr>
              <a:t>Hoewel dit overleg specifiek gericht is op algemene kinesitherapie, heeft de inhoud ervan brede toepasselijkheid. Het biedt een waardevolle kans voor alle kinesitherapeuten, ongeacht hun interessegebied, om hun kennis en vaardigheden op het gebied van shared decision making te vergroten en daarmee de kwaliteit van zorg te verbeteren.</a:t>
            </a:r>
          </a:p>
          <a:p>
            <a:pPr marL="0" indent="0">
              <a:buNone/>
            </a:pPr>
            <a:endParaRPr lang="nl-BE" sz="1700">
              <a:latin typeface="Calibri" panose="020F0502020204030204" pitchFamily="34" charset="0"/>
              <a:ea typeface="SimSun" panose="02010600030101010101" pitchFamily="2" charset="-122"/>
              <a:cs typeface="Times New Roman" panose="02020603050405020304" pitchFamily="18" charset="0"/>
            </a:endParaRPr>
          </a:p>
          <a:p>
            <a:pPr marL="0" indent="0">
              <a:buNone/>
            </a:pPr>
            <a:r>
              <a:rPr lang="nl-BE" sz="1700">
                <a:effectLst/>
                <a:latin typeface="Calibri" panose="020F0502020204030204" pitchFamily="34" charset="0"/>
                <a:ea typeface="SimSun" panose="02010600030101010101" pitchFamily="2" charset="-122"/>
                <a:cs typeface="Times New Roman" panose="02020603050405020304" pitchFamily="18" charset="0"/>
              </a:rPr>
              <a:t>Deze PPT en de gegeven theorie vormen een INTRO op het overleg. Het is net de bedoeling dat uw eigen bijdrage en toepassing van dit onderwerp in de praktijk aan bod komt tijdens het overleg. </a:t>
            </a:r>
          </a:p>
          <a:p>
            <a:pPr marL="0" indent="0">
              <a:buNone/>
            </a:pPr>
            <a:endParaRPr lang="nl-BE" sz="1700"/>
          </a:p>
        </p:txBody>
      </p:sp>
      <p:pic>
        <p:nvPicPr>
          <p:cNvPr id="4" name="Afbeelding 3">
            <a:extLst>
              <a:ext uri="{FF2B5EF4-FFF2-40B4-BE49-F238E27FC236}">
                <a16:creationId xmlns:a16="http://schemas.microsoft.com/office/drawing/2014/main" id="{2067CDFB-6994-E887-7720-1866D3DB0F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508" y="235132"/>
            <a:ext cx="423000" cy="423000"/>
          </a:xfrm>
          <a:prstGeom prst="rect">
            <a:avLst/>
          </a:prstGeom>
        </p:spPr>
      </p:pic>
    </p:spTree>
    <p:extLst>
      <p:ext uri="{BB962C8B-B14F-4D97-AF65-F5344CB8AC3E}">
        <p14:creationId xmlns:p14="http://schemas.microsoft.com/office/powerpoint/2010/main" val="175121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B3FB25-1697-F09E-4253-CD892C4B3C73}"/>
              </a:ext>
            </a:extLst>
          </p:cNvPr>
          <p:cNvSpPr>
            <a:spLocks noGrp="1"/>
          </p:cNvSpPr>
          <p:nvPr>
            <p:ph type="title"/>
          </p:nvPr>
        </p:nvSpPr>
        <p:spPr>
          <a:xfrm>
            <a:off x="5868557" y="1138036"/>
            <a:ext cx="5444382" cy="1402470"/>
          </a:xfrm>
        </p:spPr>
        <p:txBody>
          <a:bodyPr anchor="t">
            <a:normAutofit/>
          </a:bodyPr>
          <a:lstStyle/>
          <a:p>
            <a:r>
              <a:rPr lang="nl-BE" sz="3200"/>
              <a:t>Definitie</a:t>
            </a:r>
            <a:r>
              <a:rPr lang="en-US" sz="3200"/>
              <a:t> </a:t>
            </a:r>
            <a:endParaRPr lang="nl-BE" sz="3200"/>
          </a:p>
        </p:txBody>
      </p:sp>
      <p:pic>
        <p:nvPicPr>
          <p:cNvPr id="22" name="Picture 21" descr="3D-labyrint in wit">
            <a:extLst>
              <a:ext uri="{FF2B5EF4-FFF2-40B4-BE49-F238E27FC236}">
                <a16:creationId xmlns:a16="http://schemas.microsoft.com/office/drawing/2014/main" id="{764DB544-C089-3095-1787-0482B01DDBFE}"/>
              </a:ext>
            </a:extLst>
          </p:cNvPr>
          <p:cNvPicPr>
            <a:picLocks noChangeAspect="1"/>
          </p:cNvPicPr>
          <p:nvPr/>
        </p:nvPicPr>
        <p:blipFill rotWithShape="1">
          <a:blip r:embed="rId2">
            <a:extLst>
              <a:ext uri="{28A0092B-C50C-407E-A947-70E740481C1C}">
                <a14:useLocalDpi xmlns:a14="http://schemas.microsoft.com/office/drawing/2010/main" val="0"/>
              </a:ext>
            </a:extLst>
          </a:blip>
          <a:srcRect l="16901" r="26765"/>
          <a:stretch/>
        </p:blipFill>
        <p:spPr>
          <a:xfrm>
            <a:off x="-1" y="10"/>
            <a:ext cx="5151179" cy="6857990"/>
          </a:xfrm>
          <a:prstGeom prst="rect">
            <a:avLst/>
          </a:prstGeom>
        </p:spPr>
      </p:pic>
      <p:cxnSp>
        <p:nvCxnSpPr>
          <p:cNvPr id="44" name="Straight Connector 43">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5E02DCAA-4339-661C-BFC5-D65D0E3B813A}"/>
              </a:ext>
            </a:extLst>
          </p:cNvPr>
          <p:cNvSpPr>
            <a:spLocks noGrp="1"/>
          </p:cNvSpPr>
          <p:nvPr>
            <p:ph idx="1"/>
          </p:nvPr>
        </p:nvSpPr>
        <p:spPr>
          <a:xfrm>
            <a:off x="5868557" y="2551176"/>
            <a:ext cx="5444382" cy="3591207"/>
          </a:xfrm>
        </p:spPr>
        <p:txBody>
          <a:bodyPr>
            <a:normAutofit/>
          </a:bodyPr>
          <a:lstStyle/>
          <a:p>
            <a:pPr marL="0" indent="0">
              <a:buNone/>
            </a:pPr>
            <a:r>
              <a:rPr lang="nl-BE" sz="2000" b="1" dirty="0"/>
              <a:t>Proces</a:t>
            </a:r>
            <a:r>
              <a:rPr lang="nl-BE" sz="2000" dirty="0"/>
              <a:t> waarin de kinesitherapeut en de patiënt </a:t>
            </a:r>
            <a:r>
              <a:rPr lang="nl-BE" sz="2000" b="1" dirty="0"/>
              <a:t>samen</a:t>
            </a:r>
            <a:r>
              <a:rPr lang="nl-BE" sz="2000" dirty="0"/>
              <a:t> beslissen welke behandeling het beste bij de patiënt past. Daarbij worden </a:t>
            </a:r>
            <a:r>
              <a:rPr lang="nl-BE" sz="2000" b="1" dirty="0"/>
              <a:t>alle</a:t>
            </a:r>
            <a:r>
              <a:rPr lang="nl-BE" sz="2000" dirty="0"/>
              <a:t> behandelmogelijkheden met hun </a:t>
            </a:r>
            <a:r>
              <a:rPr lang="nl-BE" sz="2000" b="1" dirty="0"/>
              <a:t>voor- en nadelen</a:t>
            </a:r>
            <a:r>
              <a:rPr lang="nl-BE" sz="2000" dirty="0"/>
              <a:t> én de </a:t>
            </a:r>
            <a:r>
              <a:rPr lang="nl-BE" sz="2000" b="1" dirty="0"/>
              <a:t>voorkeuren</a:t>
            </a:r>
            <a:r>
              <a:rPr lang="nl-BE" sz="2000" dirty="0"/>
              <a:t> van de </a:t>
            </a:r>
            <a:r>
              <a:rPr lang="nl-BE" sz="2000" b="1" dirty="0"/>
              <a:t>patiënt</a:t>
            </a:r>
            <a:r>
              <a:rPr lang="nl-BE" sz="2000" dirty="0"/>
              <a:t> meegenomen.</a:t>
            </a:r>
          </a:p>
          <a:p>
            <a:pPr marL="0" indent="0">
              <a:buNone/>
            </a:pPr>
            <a:r>
              <a:rPr lang="nl-BE" sz="2000" dirty="0"/>
              <a:t>Dit wil zeggen dat de </a:t>
            </a:r>
            <a:r>
              <a:rPr lang="nl-BE" sz="2000" b="1" dirty="0"/>
              <a:t>‘machtsbalans’ </a:t>
            </a:r>
            <a:r>
              <a:rPr lang="nl-BE" sz="2000" dirty="0"/>
              <a:t>tussen zorgverlener en zorgvrager gelijk moet zijn.</a:t>
            </a:r>
          </a:p>
        </p:txBody>
      </p:sp>
      <p:pic>
        <p:nvPicPr>
          <p:cNvPr id="4" name="Afbeelding 3">
            <a:extLst>
              <a:ext uri="{FF2B5EF4-FFF2-40B4-BE49-F238E27FC236}">
                <a16:creationId xmlns:a16="http://schemas.microsoft.com/office/drawing/2014/main" id="{C9325C5F-A2B6-4047-144A-61A94E81B4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508" y="235132"/>
            <a:ext cx="423000" cy="423000"/>
          </a:xfrm>
          <a:prstGeom prst="rect">
            <a:avLst/>
          </a:prstGeom>
        </p:spPr>
      </p:pic>
    </p:spTree>
    <p:extLst>
      <p:ext uri="{BB962C8B-B14F-4D97-AF65-F5344CB8AC3E}">
        <p14:creationId xmlns:p14="http://schemas.microsoft.com/office/powerpoint/2010/main" val="73763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4D6AD4-87FC-8589-AF64-3477AE0CEECF}"/>
              </a:ext>
            </a:extLst>
          </p:cNvPr>
          <p:cNvSpPr>
            <a:spLocks noGrp="1"/>
          </p:cNvSpPr>
          <p:nvPr>
            <p:ph type="title"/>
          </p:nvPr>
        </p:nvSpPr>
        <p:spPr>
          <a:xfrm>
            <a:off x="5868557" y="1138036"/>
            <a:ext cx="5444382" cy="1402470"/>
          </a:xfrm>
        </p:spPr>
        <p:txBody>
          <a:bodyPr anchor="t">
            <a:normAutofit/>
          </a:bodyPr>
          <a:lstStyle/>
          <a:p>
            <a:r>
              <a:rPr lang="en-US" sz="3200"/>
              <a:t>Voordelen </a:t>
            </a:r>
            <a:endParaRPr lang="nl-BE" sz="3200"/>
          </a:p>
        </p:txBody>
      </p:sp>
      <p:pic>
        <p:nvPicPr>
          <p:cNvPr id="17" name="Picture 4" descr="Een groep veelkleurige houten stokfiguurtjes">
            <a:extLst>
              <a:ext uri="{FF2B5EF4-FFF2-40B4-BE49-F238E27FC236}">
                <a16:creationId xmlns:a16="http://schemas.microsoft.com/office/drawing/2014/main" id="{AEA478B9-ED71-2D0D-3931-290333C5D97A}"/>
              </a:ext>
            </a:extLst>
          </p:cNvPr>
          <p:cNvPicPr>
            <a:picLocks noChangeAspect="1"/>
          </p:cNvPicPr>
          <p:nvPr/>
        </p:nvPicPr>
        <p:blipFill rotWithShape="1">
          <a:blip r:embed="rId2"/>
          <a:srcRect l="19736" r="28248"/>
          <a:stretch/>
        </p:blipFill>
        <p:spPr>
          <a:xfrm>
            <a:off x="-1" y="10"/>
            <a:ext cx="5151179" cy="6857990"/>
          </a:xfrm>
          <a:prstGeom prst="rect">
            <a:avLst/>
          </a:prstGeom>
        </p:spPr>
      </p:pic>
      <p:cxnSp>
        <p:nvCxnSpPr>
          <p:cNvPr id="35" name="Straight Connector 34">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FB0833AD-ACCC-1DD4-EA90-5EBE375E4997}"/>
              </a:ext>
            </a:extLst>
          </p:cNvPr>
          <p:cNvSpPr>
            <a:spLocks noGrp="1"/>
          </p:cNvSpPr>
          <p:nvPr>
            <p:ph idx="1"/>
          </p:nvPr>
        </p:nvSpPr>
        <p:spPr>
          <a:xfrm>
            <a:off x="5868557" y="2551176"/>
            <a:ext cx="5444382" cy="3591207"/>
          </a:xfrm>
        </p:spPr>
        <p:txBody>
          <a:bodyPr>
            <a:normAutofit/>
          </a:bodyPr>
          <a:lstStyle/>
          <a:p>
            <a:pPr marL="342900" lvl="0" indent="-342900">
              <a:buFont typeface="Symbol" panose="05050102010706020507" pitchFamily="18" charset="2"/>
              <a:buChar char=""/>
            </a:pPr>
            <a:r>
              <a:rPr lang="en-US" sz="2000">
                <a:effectLst/>
                <a:ea typeface="Calibri" panose="020F0502020204030204" pitchFamily="34" charset="0"/>
                <a:cs typeface="Times New Roman" panose="02020603050405020304" pitchFamily="18" charset="0"/>
              </a:rPr>
              <a:t>Verbeterde patiënttevredenheid met uiteindelijke beslissing</a:t>
            </a:r>
            <a:endParaRPr lang="nl-BE" sz="2000">
              <a:effectLst/>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z="2000">
                <a:effectLst/>
                <a:ea typeface="Calibri" panose="020F0502020204030204" pitchFamily="34" charset="0"/>
                <a:cs typeface="Times New Roman" panose="02020603050405020304" pitchFamily="18" charset="0"/>
              </a:rPr>
              <a:t>Verhoogde therapietrouw</a:t>
            </a:r>
            <a:endParaRPr lang="nl-BE" sz="2000">
              <a:effectLst/>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z="2000">
                <a:effectLst/>
                <a:ea typeface="Calibri" panose="020F0502020204030204" pitchFamily="34" charset="0"/>
                <a:cs typeface="Times New Roman" panose="02020603050405020304" pitchFamily="18" charset="0"/>
              </a:rPr>
              <a:t>Actieve betrokkenheid</a:t>
            </a:r>
            <a:endParaRPr lang="nl-BE" sz="2000">
              <a:effectLst/>
              <a:ea typeface="Calibri" panose="020F0502020204030204" pitchFamily="34" charset="0"/>
              <a:cs typeface="Times New Roman" panose="02020603050405020304" pitchFamily="18" charset="0"/>
            </a:endParaRPr>
          </a:p>
          <a:p>
            <a:pPr marL="342900" lvl="0" indent="-342900">
              <a:spcAft>
                <a:spcPts val="800"/>
              </a:spcAft>
              <a:buFont typeface="Symbol" panose="05050102010706020507" pitchFamily="18" charset="2"/>
              <a:buChar char=""/>
            </a:pPr>
            <a:r>
              <a:rPr lang="nl-NL" sz="2000">
                <a:ea typeface="Calibri" panose="020F0502020204030204" pitchFamily="34" charset="0"/>
                <a:cs typeface="Times New Roman" panose="02020603050405020304" pitchFamily="18" charset="0"/>
              </a:rPr>
              <a:t>B</a:t>
            </a:r>
            <a:r>
              <a:rPr lang="nl-NL" sz="2000">
                <a:effectLst/>
                <a:ea typeface="Calibri" panose="020F0502020204030204" pitchFamily="34" charset="0"/>
                <a:cs typeface="Times New Roman" panose="02020603050405020304" pitchFamily="18" charset="0"/>
              </a:rPr>
              <a:t>eter geïnformeerde </a:t>
            </a:r>
            <a:r>
              <a:rPr lang="en-US" sz="2000">
                <a:effectLst/>
                <a:ea typeface="Calibri" panose="020F0502020204030204" pitchFamily="34" charset="0"/>
                <a:cs typeface="Times New Roman" panose="02020603050405020304" pitchFamily="18" charset="0"/>
              </a:rPr>
              <a:t>patiënten</a:t>
            </a:r>
            <a:endParaRPr lang="nl-BE" sz="2000">
              <a:ea typeface="Calibri" panose="020F0502020204030204" pitchFamily="34" charset="0"/>
              <a:cs typeface="Times New Roman" panose="02020603050405020304" pitchFamily="18" charset="0"/>
            </a:endParaRPr>
          </a:p>
          <a:p>
            <a:pPr marL="342900" lvl="0" indent="-342900">
              <a:spcAft>
                <a:spcPts val="800"/>
              </a:spcAft>
              <a:buFont typeface="Symbol" panose="05050102010706020507" pitchFamily="18" charset="2"/>
              <a:buChar char=""/>
            </a:pPr>
            <a:r>
              <a:rPr lang="nl-NL" sz="2000">
                <a:effectLst/>
                <a:ea typeface="Calibri" panose="020F0502020204030204" pitchFamily="34" charset="0"/>
                <a:cs typeface="Times New Roman" panose="02020603050405020304" pitchFamily="18" charset="0"/>
              </a:rPr>
              <a:t>Snellere beslissingen</a:t>
            </a:r>
          </a:p>
          <a:p>
            <a:endParaRPr lang="nl-BE" sz="2000"/>
          </a:p>
        </p:txBody>
      </p:sp>
      <p:pic>
        <p:nvPicPr>
          <p:cNvPr id="4" name="Afbeelding 3">
            <a:extLst>
              <a:ext uri="{FF2B5EF4-FFF2-40B4-BE49-F238E27FC236}">
                <a16:creationId xmlns:a16="http://schemas.microsoft.com/office/drawing/2014/main" id="{085F32FA-E526-B94B-B021-76EC8A28E5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508" y="235132"/>
            <a:ext cx="423000" cy="423000"/>
          </a:xfrm>
          <a:prstGeom prst="rect">
            <a:avLst/>
          </a:prstGeom>
        </p:spPr>
      </p:pic>
    </p:spTree>
    <p:extLst>
      <p:ext uri="{BB962C8B-B14F-4D97-AF65-F5344CB8AC3E}">
        <p14:creationId xmlns:p14="http://schemas.microsoft.com/office/powerpoint/2010/main" val="11504957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7859F5-4C8E-CE92-FCA9-04195C0E7F58}"/>
              </a:ext>
            </a:extLst>
          </p:cNvPr>
          <p:cNvSpPr>
            <a:spLocks noGrp="1"/>
          </p:cNvSpPr>
          <p:nvPr>
            <p:ph type="title"/>
          </p:nvPr>
        </p:nvSpPr>
        <p:spPr>
          <a:xfrm>
            <a:off x="761840" y="1138265"/>
            <a:ext cx="4651204" cy="1401183"/>
          </a:xfrm>
        </p:spPr>
        <p:txBody>
          <a:bodyPr anchor="t">
            <a:normAutofit/>
          </a:bodyPr>
          <a:lstStyle/>
          <a:p>
            <a:r>
              <a:rPr lang="en-US" sz="3200"/>
              <a:t>3-stappen model</a:t>
            </a:r>
            <a:endParaRPr lang="nl-BE" sz="3200"/>
          </a:p>
        </p:txBody>
      </p:sp>
      <p:cxnSp>
        <p:nvCxnSpPr>
          <p:cNvPr id="27" name="Straight Connector 24">
            <a:extLst>
              <a:ext uri="{FF2B5EF4-FFF2-40B4-BE49-F238E27FC236}">
                <a16:creationId xmlns:a16="http://schemas.microsoft.com/office/drawing/2014/main" id="{FC23E3B9-5ABF-58B3-E2B0-E9A5DAA900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1462"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52B8A09D-63CE-DBEC-BD2F-203D8EB5DC15}"/>
              </a:ext>
            </a:extLst>
          </p:cNvPr>
          <p:cNvPicPr>
            <a:picLocks noChangeAspect="1"/>
          </p:cNvPicPr>
          <p:nvPr/>
        </p:nvPicPr>
        <p:blipFill rotWithShape="1">
          <a:blip r:embed="rId2"/>
          <a:srcRect l="30171" r="13055"/>
          <a:stretch/>
        </p:blipFill>
        <p:spPr>
          <a:xfrm>
            <a:off x="6096000" y="838013"/>
            <a:ext cx="5234538" cy="5186267"/>
          </a:xfrm>
          <a:prstGeom prst="rect">
            <a:avLst/>
          </a:prstGeom>
        </p:spPr>
      </p:pic>
      <p:graphicFrame>
        <p:nvGraphicFramePr>
          <p:cNvPr id="5" name="Tijdelijke aanduiding voor inhoud 2">
            <a:extLst>
              <a:ext uri="{FF2B5EF4-FFF2-40B4-BE49-F238E27FC236}">
                <a16:creationId xmlns:a16="http://schemas.microsoft.com/office/drawing/2014/main" id="{18C60220-F2A3-B9F5-0DA9-0806A1D57CFF}"/>
              </a:ext>
            </a:extLst>
          </p:cNvPr>
          <p:cNvGraphicFramePr>
            <a:graphicFrameLocks noGrp="1"/>
          </p:cNvGraphicFramePr>
          <p:nvPr>
            <p:ph idx="1"/>
            <p:extLst>
              <p:ext uri="{D42A27DB-BD31-4B8C-83A1-F6EECF244321}">
                <p14:modId xmlns:p14="http://schemas.microsoft.com/office/powerpoint/2010/main" val="2525243489"/>
              </p:ext>
            </p:extLst>
          </p:nvPr>
        </p:nvGraphicFramePr>
        <p:xfrm>
          <a:off x="761839" y="2551176"/>
          <a:ext cx="4651205" cy="36029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Afbeelding 3">
            <a:extLst>
              <a:ext uri="{FF2B5EF4-FFF2-40B4-BE49-F238E27FC236}">
                <a16:creationId xmlns:a16="http://schemas.microsoft.com/office/drawing/2014/main" id="{C6603982-0B8D-F0F7-E03E-F3FEB0C81BA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1508" y="235132"/>
            <a:ext cx="423000" cy="423000"/>
          </a:xfrm>
          <a:prstGeom prst="rect">
            <a:avLst/>
          </a:prstGeom>
        </p:spPr>
      </p:pic>
    </p:spTree>
    <p:extLst>
      <p:ext uri="{BB962C8B-B14F-4D97-AF65-F5344CB8AC3E}">
        <p14:creationId xmlns:p14="http://schemas.microsoft.com/office/powerpoint/2010/main" val="1988197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DF7BC8-1646-8FE2-91CB-624BC5B0A826}"/>
              </a:ext>
            </a:extLst>
          </p:cNvPr>
          <p:cNvSpPr>
            <a:spLocks noGrp="1"/>
          </p:cNvSpPr>
          <p:nvPr>
            <p:ph type="title"/>
          </p:nvPr>
        </p:nvSpPr>
        <p:spPr>
          <a:xfrm>
            <a:off x="762000" y="1143486"/>
            <a:ext cx="4267200" cy="1437406"/>
          </a:xfrm>
        </p:spPr>
        <p:txBody>
          <a:bodyPr anchor="t">
            <a:normAutofit/>
          </a:bodyPr>
          <a:lstStyle/>
          <a:p>
            <a:r>
              <a:rPr lang="en-US" sz="3200"/>
              <a:t>3-stappen model</a:t>
            </a:r>
            <a:endParaRPr lang="nl-BE" sz="3200"/>
          </a:p>
        </p:txBody>
      </p:sp>
      <p:cxnSp>
        <p:nvCxnSpPr>
          <p:cNvPr id="26" name="Straight Connector 8">
            <a:extLst>
              <a:ext uri="{FF2B5EF4-FFF2-40B4-BE49-F238E27FC236}">
                <a16:creationId xmlns:a16="http://schemas.microsoft.com/office/drawing/2014/main" id="{37C77032-C865-6057-7D7A-E2743CFA20F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7" name="Tijdelijke aanduiding voor inhoud 2">
            <a:extLst>
              <a:ext uri="{FF2B5EF4-FFF2-40B4-BE49-F238E27FC236}">
                <a16:creationId xmlns:a16="http://schemas.microsoft.com/office/drawing/2014/main" id="{83F0E859-DDE4-246E-8EEE-C12C7CD7288E}"/>
              </a:ext>
            </a:extLst>
          </p:cNvPr>
          <p:cNvSpPr>
            <a:spLocks noGrp="1"/>
          </p:cNvSpPr>
          <p:nvPr>
            <p:ph idx="1"/>
          </p:nvPr>
        </p:nvSpPr>
        <p:spPr>
          <a:xfrm>
            <a:off x="5825613" y="838200"/>
            <a:ext cx="5501247" cy="1866358"/>
          </a:xfrm>
        </p:spPr>
        <p:txBody>
          <a:bodyPr>
            <a:normAutofit/>
          </a:bodyPr>
          <a:lstStyle/>
          <a:p>
            <a:pPr marL="514350" indent="-514350">
              <a:buAutoNum type="arabicPeriod"/>
            </a:pPr>
            <a:r>
              <a:rPr lang="en-US" sz="2000"/>
              <a:t>Team talk </a:t>
            </a:r>
          </a:p>
          <a:p>
            <a:pPr marL="514350" indent="-514350">
              <a:buAutoNum type="arabicPeriod"/>
            </a:pPr>
            <a:r>
              <a:rPr lang="en-US" sz="2000"/>
              <a:t>Option talk </a:t>
            </a:r>
          </a:p>
          <a:p>
            <a:pPr marL="514350" indent="-514350">
              <a:buAutoNum type="arabicPeriod"/>
            </a:pPr>
            <a:r>
              <a:rPr lang="en-US" sz="2000"/>
              <a:t>Decision talk </a:t>
            </a:r>
            <a:endParaRPr lang="nl-BE" sz="2000"/>
          </a:p>
        </p:txBody>
      </p:sp>
      <p:pic>
        <p:nvPicPr>
          <p:cNvPr id="28" name="Picture 4" descr="Yellow paper ship leading among white ships">
            <a:extLst>
              <a:ext uri="{FF2B5EF4-FFF2-40B4-BE49-F238E27FC236}">
                <a16:creationId xmlns:a16="http://schemas.microsoft.com/office/drawing/2014/main" id="{BF5F6CF5-03CA-835B-98AB-F89859DCE980}"/>
              </a:ext>
            </a:extLst>
          </p:cNvPr>
          <p:cNvPicPr>
            <a:picLocks noChangeAspect="1"/>
          </p:cNvPicPr>
          <p:nvPr/>
        </p:nvPicPr>
        <p:blipFill rotWithShape="1">
          <a:blip r:embed="rId2"/>
          <a:srcRect t="51353" b="3643"/>
          <a:stretch/>
        </p:blipFill>
        <p:spPr>
          <a:xfrm>
            <a:off x="20" y="3195484"/>
            <a:ext cx="12191980" cy="3662515"/>
          </a:xfrm>
          <a:prstGeom prst="rect">
            <a:avLst/>
          </a:prstGeom>
        </p:spPr>
      </p:pic>
      <p:pic>
        <p:nvPicPr>
          <p:cNvPr id="4" name="Afbeelding 3">
            <a:extLst>
              <a:ext uri="{FF2B5EF4-FFF2-40B4-BE49-F238E27FC236}">
                <a16:creationId xmlns:a16="http://schemas.microsoft.com/office/drawing/2014/main" id="{F866D127-4404-771F-702C-5FC17B36F5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508" y="235132"/>
            <a:ext cx="423000" cy="423000"/>
          </a:xfrm>
          <a:prstGeom prst="rect">
            <a:avLst/>
          </a:prstGeom>
        </p:spPr>
      </p:pic>
    </p:spTree>
    <p:extLst>
      <p:ext uri="{BB962C8B-B14F-4D97-AF65-F5344CB8AC3E}">
        <p14:creationId xmlns:p14="http://schemas.microsoft.com/office/powerpoint/2010/main" val="1039134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Tijdelijke aanduiding voor inhoud 3" descr="Afbeelding met tekst&#10;&#10;Automatisch gegenereerde beschrijving">
            <a:extLst>
              <a:ext uri="{FF2B5EF4-FFF2-40B4-BE49-F238E27FC236}">
                <a16:creationId xmlns:a16="http://schemas.microsoft.com/office/drawing/2014/main" id="{F3A1B2F9-F891-1025-DCA1-296CAF64DF8E}"/>
              </a:ext>
            </a:extLst>
          </p:cNvPr>
          <p:cNvPicPr>
            <a:picLocks noGrp="1" noChangeAspect="1"/>
          </p:cNvPicPr>
          <p:nvPr>
            <p:ph idx="1"/>
          </p:nvPr>
        </p:nvPicPr>
        <p:blipFill rotWithShape="1">
          <a:blip r:embed="rId2"/>
          <a:srcRect b="6604"/>
          <a:stretch/>
        </p:blipFill>
        <p:spPr>
          <a:xfrm>
            <a:off x="815369" y="643467"/>
            <a:ext cx="10561262" cy="5203152"/>
          </a:xfrm>
          <a:prstGeom prst="rect">
            <a:avLst/>
          </a:prstGeom>
        </p:spPr>
      </p:pic>
      <p:pic>
        <p:nvPicPr>
          <p:cNvPr id="5" name="Afbeelding 4">
            <a:extLst>
              <a:ext uri="{FF2B5EF4-FFF2-40B4-BE49-F238E27FC236}">
                <a16:creationId xmlns:a16="http://schemas.microsoft.com/office/drawing/2014/main" id="{77CFD71C-6B36-0E3F-286E-F669E78428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508" y="235132"/>
            <a:ext cx="423000" cy="423000"/>
          </a:xfrm>
          <a:prstGeom prst="rect">
            <a:avLst/>
          </a:prstGeom>
        </p:spPr>
      </p:pic>
      <p:sp>
        <p:nvSpPr>
          <p:cNvPr id="2" name="Tekstvak 1">
            <a:extLst>
              <a:ext uri="{FF2B5EF4-FFF2-40B4-BE49-F238E27FC236}">
                <a16:creationId xmlns:a16="http://schemas.microsoft.com/office/drawing/2014/main" id="{398FD5B8-4DA8-91FE-2E33-E365019A3E9D}"/>
              </a:ext>
            </a:extLst>
          </p:cNvPr>
          <p:cNvSpPr txBox="1"/>
          <p:nvPr/>
        </p:nvSpPr>
        <p:spPr>
          <a:xfrm>
            <a:off x="1099127" y="6012873"/>
            <a:ext cx="3537528" cy="307777"/>
          </a:xfrm>
          <a:prstGeom prst="rect">
            <a:avLst/>
          </a:prstGeom>
          <a:noFill/>
        </p:spPr>
        <p:txBody>
          <a:bodyPr wrap="square" rtlCol="0">
            <a:spAutoFit/>
          </a:bodyPr>
          <a:lstStyle/>
          <a:p>
            <a:r>
              <a:rPr lang="nl-BE" sz="1400" i="1" dirty="0"/>
              <a:t>Bron: Model van </a:t>
            </a:r>
            <a:r>
              <a:rPr lang="nl-BE" sz="1400" i="1" dirty="0" err="1"/>
              <a:t>Stiggelbaut</a:t>
            </a:r>
            <a:r>
              <a:rPr lang="nl-BE" sz="1400" i="1" dirty="0"/>
              <a:t> </a:t>
            </a:r>
          </a:p>
        </p:txBody>
      </p:sp>
    </p:spTree>
    <p:extLst>
      <p:ext uri="{BB962C8B-B14F-4D97-AF65-F5344CB8AC3E}">
        <p14:creationId xmlns:p14="http://schemas.microsoft.com/office/powerpoint/2010/main" val="3894021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267967-AEAE-27B5-0845-EB9302E84F8C}"/>
              </a:ext>
            </a:extLst>
          </p:cNvPr>
          <p:cNvSpPr>
            <a:spLocks noGrp="1"/>
          </p:cNvSpPr>
          <p:nvPr>
            <p:ph type="title"/>
          </p:nvPr>
        </p:nvSpPr>
        <p:spPr>
          <a:xfrm>
            <a:off x="761840" y="1138265"/>
            <a:ext cx="4651204" cy="1401183"/>
          </a:xfrm>
        </p:spPr>
        <p:txBody>
          <a:bodyPr anchor="t">
            <a:normAutofit/>
          </a:bodyPr>
          <a:lstStyle/>
          <a:p>
            <a:r>
              <a:rPr lang="en-US" sz="3200"/>
              <a:t>Voorbeeldzinnen </a:t>
            </a:r>
            <a:endParaRPr lang="nl-BE" sz="3200"/>
          </a:p>
        </p:txBody>
      </p:sp>
      <p:cxnSp>
        <p:nvCxnSpPr>
          <p:cNvPr id="14" name="Straight Connector 13">
            <a:extLst>
              <a:ext uri="{FF2B5EF4-FFF2-40B4-BE49-F238E27FC236}">
                <a16:creationId xmlns:a16="http://schemas.microsoft.com/office/drawing/2014/main" id="{FC23E3B9-5ABF-58B3-E2B0-E9A5DAA900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1462"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6D420575-2515-17D5-6F54-AD00A49324AC}"/>
              </a:ext>
            </a:extLst>
          </p:cNvPr>
          <p:cNvSpPr>
            <a:spLocks noGrp="1"/>
          </p:cNvSpPr>
          <p:nvPr>
            <p:ph idx="1"/>
          </p:nvPr>
        </p:nvSpPr>
        <p:spPr>
          <a:xfrm>
            <a:off x="180975" y="1762126"/>
            <a:ext cx="5724525" cy="4791074"/>
          </a:xfrm>
        </p:spPr>
        <p:txBody>
          <a:bodyPr>
            <a:normAutofit fontScale="85000" lnSpcReduction="10000"/>
          </a:bodyPr>
          <a:lstStyle/>
          <a:p>
            <a:r>
              <a:rPr lang="en-US" sz="1800" dirty="0" err="1"/>
              <a:t>Stap</a:t>
            </a:r>
            <a:r>
              <a:rPr lang="en-US" sz="1800" dirty="0"/>
              <a:t> 1: </a:t>
            </a:r>
          </a:p>
          <a:p>
            <a:pPr lvl="1"/>
            <a:r>
              <a:rPr lang="nl-NL" sz="1800" i="1" dirty="0">
                <a:effectLst/>
                <a:latin typeface="Brown"/>
                <a:ea typeface="Calibri" panose="020F0502020204030204" pitchFamily="34" charset="0"/>
                <a:cs typeface="Times New Roman" panose="02020603050405020304" pitchFamily="18" charset="0"/>
              </a:rPr>
              <a:t>“Ik wil graag alle behandelingen met je bespreken en horen wat daarin voor jou belangrijk is. Zo kunnen we samen tot een besluit komen dat bij je past.” </a:t>
            </a:r>
          </a:p>
          <a:p>
            <a:pPr lvl="1"/>
            <a:r>
              <a:rPr lang="nl-NL" sz="1800" i="1" dirty="0"/>
              <a:t>“Er zijn verschillende behandelingen, die elk hun voor- en nadelen hebben. Daarom zullen we bekijken wat het beste bij je past en daarna beslissen over de verdere stappen.” </a:t>
            </a:r>
          </a:p>
          <a:p>
            <a:pPr marL="457200" lvl="1" indent="0">
              <a:buNone/>
            </a:pPr>
            <a:endParaRPr lang="en-US" sz="1800" i="1" dirty="0"/>
          </a:p>
          <a:p>
            <a:r>
              <a:rPr lang="en-US" sz="1800" dirty="0" err="1"/>
              <a:t>Stap</a:t>
            </a:r>
            <a:r>
              <a:rPr lang="en-US" sz="1800" dirty="0"/>
              <a:t> 2:</a:t>
            </a:r>
          </a:p>
          <a:p>
            <a:pPr lvl="1"/>
            <a:r>
              <a:rPr lang="nl-NL" sz="1800" i="1" dirty="0"/>
              <a:t>“Bij elke behandeling ga ik nu de voor- en nadelen toelichten. We nemen de tijd die nodig is om al je vragen daarbij te beantwoorden.” </a:t>
            </a:r>
          </a:p>
          <a:p>
            <a:pPr lvl="1"/>
            <a:r>
              <a:rPr lang="nl-NL" sz="1800" i="1" dirty="0"/>
              <a:t>“Je zult begrijpen dat er bijwerkingen verbonden zijn aan deze behandeling, nl. […]. Helaas kunnen we vooraf niet zeggen of je er last van zult krijgen of niet.” </a:t>
            </a:r>
          </a:p>
          <a:p>
            <a:pPr marL="457200" lvl="1" indent="0">
              <a:buNone/>
            </a:pPr>
            <a:endParaRPr lang="en-US" sz="1800" dirty="0"/>
          </a:p>
          <a:p>
            <a:r>
              <a:rPr lang="en-US" sz="1800" dirty="0" err="1"/>
              <a:t>Stap</a:t>
            </a:r>
            <a:r>
              <a:rPr lang="en-US" sz="1800" dirty="0"/>
              <a:t> 3:</a:t>
            </a:r>
          </a:p>
          <a:p>
            <a:pPr lvl="1"/>
            <a:r>
              <a:rPr lang="nl-NL" sz="1800" i="1" dirty="0"/>
              <a:t>“Het is belangrijk dat we samen de passende behandeling kiezen. Ik wil graag weten hoe je erover denkt. Wat zegt je verstand? En je gevoel?”</a:t>
            </a:r>
          </a:p>
          <a:p>
            <a:pPr lvl="1"/>
            <a:r>
              <a:rPr lang="nl-NL" sz="1800" i="1" dirty="0"/>
              <a:t>“Als ik je nu goed begrijp, ben je geneigd te kiezen voor […]?” </a:t>
            </a:r>
          </a:p>
          <a:p>
            <a:pPr lvl="1"/>
            <a:endParaRPr lang="nl-BE" sz="1000" dirty="0"/>
          </a:p>
        </p:txBody>
      </p:sp>
      <p:pic>
        <p:nvPicPr>
          <p:cNvPr id="5" name="Picture 4" descr="Pantone kleurstalen">
            <a:extLst>
              <a:ext uri="{FF2B5EF4-FFF2-40B4-BE49-F238E27FC236}">
                <a16:creationId xmlns:a16="http://schemas.microsoft.com/office/drawing/2014/main" id="{85A38BEA-8BEB-05A8-0410-7CA9CB681163}"/>
              </a:ext>
            </a:extLst>
          </p:cNvPr>
          <p:cNvPicPr>
            <a:picLocks noChangeAspect="1"/>
          </p:cNvPicPr>
          <p:nvPr/>
        </p:nvPicPr>
        <p:blipFill rotWithShape="1">
          <a:blip r:embed="rId2">
            <a:extLst>
              <a:ext uri="{28A0092B-C50C-407E-A947-70E740481C1C}">
                <a14:useLocalDpi xmlns:a14="http://schemas.microsoft.com/office/drawing/2010/main" val="0"/>
              </a:ext>
            </a:extLst>
          </a:blip>
          <a:srcRect l="14297" r="31958" b="1"/>
          <a:stretch/>
        </p:blipFill>
        <p:spPr>
          <a:xfrm>
            <a:off x="6096000" y="838013"/>
            <a:ext cx="5234538" cy="5186267"/>
          </a:xfrm>
          <a:prstGeom prst="rect">
            <a:avLst/>
          </a:prstGeom>
        </p:spPr>
      </p:pic>
      <p:pic>
        <p:nvPicPr>
          <p:cNvPr id="4" name="Afbeelding 3">
            <a:extLst>
              <a:ext uri="{FF2B5EF4-FFF2-40B4-BE49-F238E27FC236}">
                <a16:creationId xmlns:a16="http://schemas.microsoft.com/office/drawing/2014/main" id="{CD96D074-7DB6-F80F-A7E3-F791A72FB0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508" y="235132"/>
            <a:ext cx="423000" cy="423000"/>
          </a:xfrm>
          <a:prstGeom prst="rect">
            <a:avLst/>
          </a:prstGeom>
        </p:spPr>
      </p:pic>
    </p:spTree>
    <p:extLst>
      <p:ext uri="{BB962C8B-B14F-4D97-AF65-F5344CB8AC3E}">
        <p14:creationId xmlns:p14="http://schemas.microsoft.com/office/powerpoint/2010/main" val="32922913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E74B2E-9B8E-9D11-411E-ACAA89D0A934}"/>
              </a:ext>
            </a:extLst>
          </p:cNvPr>
          <p:cNvSpPr>
            <a:spLocks noGrp="1"/>
          </p:cNvSpPr>
          <p:nvPr>
            <p:ph type="title"/>
          </p:nvPr>
        </p:nvSpPr>
        <p:spPr>
          <a:xfrm>
            <a:off x="800100" y="3822610"/>
            <a:ext cx="4229100" cy="2255461"/>
          </a:xfrm>
        </p:spPr>
        <p:txBody>
          <a:bodyPr anchor="t">
            <a:normAutofit/>
          </a:bodyPr>
          <a:lstStyle/>
          <a:p>
            <a:r>
              <a:rPr lang="en-US" sz="3200"/>
              <a:t>Terugkerend proces</a:t>
            </a:r>
            <a:endParaRPr lang="nl-BE" sz="3200"/>
          </a:p>
        </p:txBody>
      </p:sp>
      <p:pic>
        <p:nvPicPr>
          <p:cNvPr id="5" name="Picture 4" descr="Uitroepteken op een gele achtergrond">
            <a:extLst>
              <a:ext uri="{FF2B5EF4-FFF2-40B4-BE49-F238E27FC236}">
                <a16:creationId xmlns:a16="http://schemas.microsoft.com/office/drawing/2014/main" id="{0A08D4D0-5765-C479-F27C-23AEA82F6825}"/>
              </a:ext>
            </a:extLst>
          </p:cNvPr>
          <p:cNvPicPr>
            <a:picLocks noChangeAspect="1"/>
          </p:cNvPicPr>
          <p:nvPr/>
        </p:nvPicPr>
        <p:blipFill rotWithShape="1">
          <a:blip r:embed="rId2"/>
          <a:srcRect t="48684" b="6469"/>
          <a:stretch/>
        </p:blipFill>
        <p:spPr>
          <a:xfrm>
            <a:off x="866422" y="-1"/>
            <a:ext cx="10459156" cy="3517995"/>
          </a:xfrm>
          <a:prstGeom prst="rect">
            <a:avLst/>
          </a:prstGeom>
        </p:spPr>
      </p:pic>
      <p:cxnSp>
        <p:nvCxnSpPr>
          <p:cNvPr id="9" name="Straight Connector 8">
            <a:extLst>
              <a:ext uri="{FF2B5EF4-FFF2-40B4-BE49-F238E27FC236}">
                <a16:creationId xmlns:a16="http://schemas.microsoft.com/office/drawing/2014/main" id="{249EDD1B-F94D-B4E6-ACAA-566B9A26FD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6422" y="3517997"/>
            <a:ext cx="10459156"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847D26DC-D3B4-4E01-8A08-9F7502A61980}"/>
              </a:ext>
            </a:extLst>
          </p:cNvPr>
          <p:cNvSpPr>
            <a:spLocks noGrp="1"/>
          </p:cNvSpPr>
          <p:nvPr>
            <p:ph idx="1"/>
          </p:nvPr>
        </p:nvSpPr>
        <p:spPr>
          <a:xfrm>
            <a:off x="5987844" y="3854885"/>
            <a:ext cx="5365955" cy="2384552"/>
          </a:xfrm>
        </p:spPr>
        <p:txBody>
          <a:bodyPr>
            <a:normAutofit/>
          </a:bodyPr>
          <a:lstStyle/>
          <a:p>
            <a:r>
              <a:rPr lang="en-US" sz="2000"/>
              <a:t>Follow-up moment – bedenktijd</a:t>
            </a:r>
          </a:p>
          <a:p>
            <a:r>
              <a:rPr lang="en-US" sz="2000"/>
              <a:t>Na het nemen van de beslissing: regelmatig check-up: sluit de behandeling nog steeds aan bij wensen patient?</a:t>
            </a:r>
            <a:endParaRPr lang="nl-BE" sz="2000"/>
          </a:p>
        </p:txBody>
      </p:sp>
      <p:pic>
        <p:nvPicPr>
          <p:cNvPr id="4" name="Afbeelding 3">
            <a:extLst>
              <a:ext uri="{FF2B5EF4-FFF2-40B4-BE49-F238E27FC236}">
                <a16:creationId xmlns:a16="http://schemas.microsoft.com/office/drawing/2014/main" id="{63036CCA-D1C9-72D3-67FB-5F0662E562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508" y="235132"/>
            <a:ext cx="423000" cy="423000"/>
          </a:xfrm>
          <a:prstGeom prst="rect">
            <a:avLst/>
          </a:prstGeom>
        </p:spPr>
      </p:pic>
    </p:spTree>
    <p:extLst>
      <p:ext uri="{BB962C8B-B14F-4D97-AF65-F5344CB8AC3E}">
        <p14:creationId xmlns:p14="http://schemas.microsoft.com/office/powerpoint/2010/main" val="1822026336"/>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7dbed465-e853-4f73-ad0e-f2c77a8c41dc" xsi:nil="true"/>
    <lcf76f155ced4ddcb4097134ff3c332f xmlns="8e157505-1e39-47f2-98dd-0f9558444a83">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2523D5F46832B458574683E01877E2C" ma:contentTypeVersion="16" ma:contentTypeDescription="Een nieuw document maken." ma:contentTypeScope="" ma:versionID="37245863341ad13cd694489a2c2e00c5">
  <xsd:schema xmlns:xsd="http://www.w3.org/2001/XMLSchema" xmlns:xs="http://www.w3.org/2001/XMLSchema" xmlns:p="http://schemas.microsoft.com/office/2006/metadata/properties" xmlns:ns2="8e157505-1e39-47f2-98dd-0f9558444a83" xmlns:ns3="7dbed465-e853-4f73-ad0e-f2c77a8c41dc" targetNamespace="http://schemas.microsoft.com/office/2006/metadata/properties" ma:root="true" ma:fieldsID="b402d05d8193346f846076c91205426f" ns2:_="" ns3:_="">
    <xsd:import namespace="8e157505-1e39-47f2-98dd-0f9558444a83"/>
    <xsd:import namespace="7dbed465-e853-4f73-ad0e-f2c77a8c41d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e157505-1e39-47f2-98dd-0f9558444a8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MediaLengthInSeconds" ma:hidden="true"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Afbeeldingtags" ma:readOnly="false" ma:fieldId="{5cf76f15-5ced-4ddc-b409-7134ff3c332f}" ma:taxonomyMulti="true" ma:sspId="7c74c305-7401-41cd-89cb-2bcab9f8eff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dbed465-e853-4f73-ad0e-f2c77a8c41dc" elementFormDefault="qualified">
    <xsd:import namespace="http://schemas.microsoft.com/office/2006/documentManagement/types"/>
    <xsd:import namespace="http://schemas.microsoft.com/office/infopath/2007/PartnerControls"/>
    <xsd:element name="SharedWithUsers" ma:index="1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Gedeeld met details" ma:internalName="SharedWithDetails" ma:readOnly="true">
      <xsd:simpleType>
        <xsd:restriction base="dms:Note">
          <xsd:maxLength value="255"/>
        </xsd:restriction>
      </xsd:simpleType>
    </xsd:element>
    <xsd:element name="TaxCatchAll" ma:index="22" nillable="true" ma:displayName="Taxonomy Catch All Column" ma:hidden="true" ma:list="{d952cb08-5cf4-47fd-b811-2fab89d3fe77}" ma:internalName="TaxCatchAll" ma:showField="CatchAllData" ma:web="7dbed465-e853-4f73-ad0e-f2c77a8c41d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86C3FBC-FD2B-44F2-A3B2-608E5E555D44}">
  <ds:schemaRefs>
    <ds:schemaRef ds:uri="http://schemas.microsoft.com/sharepoint/v3/contenttype/forms"/>
  </ds:schemaRefs>
</ds:datastoreItem>
</file>

<file path=customXml/itemProps2.xml><?xml version="1.0" encoding="utf-8"?>
<ds:datastoreItem xmlns:ds="http://schemas.openxmlformats.org/officeDocument/2006/customXml" ds:itemID="{F94675C7-B669-4B3F-ADB8-845EB3778E8A}">
  <ds:schemaRefs>
    <ds:schemaRef ds:uri="http://schemas.microsoft.com/office/2006/metadata/properties"/>
    <ds:schemaRef ds:uri="http://schemas.microsoft.com/office/infopath/2007/PartnerControls"/>
    <ds:schemaRef ds:uri="7dbed465-e853-4f73-ad0e-f2c77a8c41dc"/>
    <ds:schemaRef ds:uri="8e157505-1e39-47f2-98dd-0f9558444a83"/>
  </ds:schemaRefs>
</ds:datastoreItem>
</file>

<file path=customXml/itemProps3.xml><?xml version="1.0" encoding="utf-8"?>
<ds:datastoreItem xmlns:ds="http://schemas.openxmlformats.org/officeDocument/2006/customXml" ds:itemID="{11AB222E-B079-4AD0-8F5F-702909E736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e157505-1e39-47f2-98dd-0f9558444a83"/>
    <ds:schemaRef ds:uri="7dbed465-e853-4f73-ad0e-f2c77a8c41d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377</TotalTime>
  <Words>536</Words>
  <Application>Microsoft Office PowerPoint</Application>
  <PresentationFormat>Breedbeeld</PresentationFormat>
  <Paragraphs>64</Paragraphs>
  <Slides>14</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14</vt:i4>
      </vt:variant>
    </vt:vector>
  </HeadingPairs>
  <TitlesOfParts>
    <vt:vector size="20" baseType="lpstr">
      <vt:lpstr>Arial</vt:lpstr>
      <vt:lpstr>Brown</vt:lpstr>
      <vt:lpstr>Calibri</vt:lpstr>
      <vt:lpstr>Calibri Light</vt:lpstr>
      <vt:lpstr>Symbol</vt:lpstr>
      <vt:lpstr>Kantoorthema</vt:lpstr>
      <vt:lpstr>Shared decision making</vt:lpstr>
      <vt:lpstr>PowerPoint-presentatie</vt:lpstr>
      <vt:lpstr>Definitie </vt:lpstr>
      <vt:lpstr>Voordelen </vt:lpstr>
      <vt:lpstr>3-stappen model</vt:lpstr>
      <vt:lpstr>3-stappen model</vt:lpstr>
      <vt:lpstr>PowerPoint-presentatie</vt:lpstr>
      <vt:lpstr>Voorbeeldzinnen </vt:lpstr>
      <vt:lpstr>Terugkerend proces</vt:lpstr>
      <vt:lpstr>Interdisciplinair overleg </vt:lpstr>
      <vt:lpstr>Positie kinesitherapeut </vt:lpstr>
      <vt:lpstr>Kernconcept 1 -  Evidence based </vt:lpstr>
      <vt:lpstr>Kernconcept 2 – Neutraliteit </vt:lpstr>
      <vt:lpstr>Kernconcept 3 – Beslissing van de patiënt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Shared decision making</dc:title>
  <dc:creator>Eline Frencken</dc:creator>
  <cp:lastModifiedBy>Eline Frencken</cp:lastModifiedBy>
  <cp:revision>2</cp:revision>
  <dcterms:created xsi:type="dcterms:W3CDTF">2023-10-05T07:20:48Z</dcterms:created>
  <dcterms:modified xsi:type="dcterms:W3CDTF">2024-01-05T09:07:14Z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0x010100B2523D5F46832B458574683E01877E2C</vt:lpwstr>
  </property>
  <property fmtid="{D5CDD505-2E9C-101B-9397-08002B2CF9AE}" pid="3" name="MediaServiceImageTags">
    <vt:lpwstr/>
  </property>
</Properties>
</file>