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291" r:id="rId5"/>
    <p:sldId id="293" r:id="rId6"/>
    <p:sldId id="294" r:id="rId7"/>
    <p:sldId id="258" r:id="rId8"/>
    <p:sldId id="259" r:id="rId9"/>
    <p:sldId id="261" r:id="rId10"/>
    <p:sldId id="260" r:id="rId11"/>
    <p:sldId id="305" r:id="rId12"/>
    <p:sldId id="262" r:id="rId13"/>
    <p:sldId id="295" r:id="rId14"/>
    <p:sldId id="292" r:id="rId15"/>
    <p:sldId id="263" r:id="rId16"/>
    <p:sldId id="264" r:id="rId17"/>
    <p:sldId id="265" r:id="rId18"/>
    <p:sldId id="298" r:id="rId19"/>
    <p:sldId id="281" r:id="rId20"/>
    <p:sldId id="297" r:id="rId21"/>
    <p:sldId id="299" r:id="rId22"/>
    <p:sldId id="300" r:id="rId23"/>
    <p:sldId id="301" r:id="rId24"/>
    <p:sldId id="296" r:id="rId25"/>
    <p:sldId id="302" r:id="rId26"/>
    <p:sldId id="306" r:id="rId27"/>
  </p:sldIdLst>
  <p:sldSz cx="12192000" cy="6858000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Webdings" panose="05030102010509060703" pitchFamily="18" charset="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ave3PLvrRhqbic0EM2W687NR2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9" autoAdjust="0"/>
  </p:normalViewPr>
  <p:slideViewPr>
    <p:cSldViewPr snapToGrid="0" snapToObjects="1">
      <p:cViewPr varScale="1">
        <p:scale>
          <a:sx n="51" d="100"/>
          <a:sy n="51" d="100"/>
        </p:scale>
        <p:origin x="96" y="8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 err="1">
                <a:solidFill>
                  <a:schemeClr val="bg2"/>
                </a:solidFill>
                <a:latin typeface="Trebuchet MS" panose="020B0603020202020204" pitchFamily="34" charset="0"/>
              </a:rPr>
              <a:t>Onderzoek</a:t>
            </a:r>
            <a:r>
              <a:rPr lang="en-US" sz="2600" baseline="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600" baseline="0" dirty="0" err="1">
                <a:solidFill>
                  <a:schemeClr val="bg2"/>
                </a:solidFill>
                <a:latin typeface="Trebuchet MS" panose="020B0603020202020204" pitchFamily="34" charset="0"/>
              </a:rPr>
              <a:t>naar</a:t>
            </a:r>
            <a:r>
              <a:rPr lang="en-US" sz="2600" baseline="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600" baseline="0" dirty="0" err="1">
                <a:solidFill>
                  <a:schemeClr val="bg2"/>
                </a:solidFill>
                <a:latin typeface="Trebuchet MS" panose="020B0603020202020204" pitchFamily="34" charset="0"/>
              </a:rPr>
              <a:t>beweging</a:t>
            </a:r>
            <a:r>
              <a:rPr lang="en-US" sz="260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600" dirty="0" err="1">
                <a:solidFill>
                  <a:schemeClr val="bg2"/>
                </a:solidFill>
                <a:latin typeface="Trebuchet MS" panose="020B0603020202020204" pitchFamily="34" charset="0"/>
              </a:rPr>
              <a:t>en</a:t>
            </a:r>
            <a:r>
              <a:rPr lang="en-US" sz="2600" baseline="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en-US" sz="2600" baseline="0" dirty="0" err="1">
                <a:solidFill>
                  <a:schemeClr val="bg2"/>
                </a:solidFill>
                <a:latin typeface="Trebuchet MS" panose="020B0603020202020204" pitchFamily="34" charset="0"/>
              </a:rPr>
              <a:t>kanker</a:t>
            </a:r>
            <a:r>
              <a:rPr lang="en-US" sz="2600" baseline="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endParaRPr lang="en-US" sz="2600" dirty="0">
              <a:solidFill>
                <a:schemeClr val="bg2"/>
              </a:solidFill>
              <a:latin typeface="Trebuchet MS" panose="020B0603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 publicaties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Blad1!$A$2:$A$74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</c:numCache>
            </c:numRef>
          </c:cat>
          <c:val>
            <c:numRef>
              <c:f>Blad1!$B$2:$B$74</c:f>
              <c:numCache>
                <c:formatCode>General</c:formatCode>
                <c:ptCount val="7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12</c:v>
                </c:pt>
                <c:pt idx="4">
                  <c:v>18</c:v>
                </c:pt>
                <c:pt idx="5">
                  <c:v>37</c:v>
                </c:pt>
                <c:pt idx="6">
                  <c:v>16</c:v>
                </c:pt>
                <c:pt idx="7">
                  <c:v>29</c:v>
                </c:pt>
                <c:pt idx="8">
                  <c:v>35</c:v>
                </c:pt>
                <c:pt idx="9">
                  <c:v>25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6</c:v>
                </c:pt>
                <c:pt idx="19">
                  <c:v>2</c:v>
                </c:pt>
                <c:pt idx="20">
                  <c:v>11</c:v>
                </c:pt>
                <c:pt idx="21">
                  <c:v>6</c:v>
                </c:pt>
                <c:pt idx="22">
                  <c:v>6</c:v>
                </c:pt>
                <c:pt idx="23">
                  <c:v>9</c:v>
                </c:pt>
                <c:pt idx="24">
                  <c:v>1</c:v>
                </c:pt>
                <c:pt idx="25">
                  <c:v>8</c:v>
                </c:pt>
                <c:pt idx="26">
                  <c:v>5</c:v>
                </c:pt>
                <c:pt idx="27">
                  <c:v>4</c:v>
                </c:pt>
                <c:pt idx="28">
                  <c:v>11</c:v>
                </c:pt>
                <c:pt idx="29">
                  <c:v>21</c:v>
                </c:pt>
                <c:pt idx="30">
                  <c:v>16</c:v>
                </c:pt>
                <c:pt idx="31">
                  <c:v>11</c:v>
                </c:pt>
                <c:pt idx="32">
                  <c:v>14</c:v>
                </c:pt>
                <c:pt idx="33">
                  <c:v>15</c:v>
                </c:pt>
                <c:pt idx="34">
                  <c:v>22</c:v>
                </c:pt>
                <c:pt idx="35">
                  <c:v>22</c:v>
                </c:pt>
                <c:pt idx="36">
                  <c:v>33</c:v>
                </c:pt>
                <c:pt idx="37">
                  <c:v>28</c:v>
                </c:pt>
                <c:pt idx="38">
                  <c:v>42</c:v>
                </c:pt>
                <c:pt idx="39">
                  <c:v>55</c:v>
                </c:pt>
                <c:pt idx="40">
                  <c:v>53</c:v>
                </c:pt>
                <c:pt idx="41">
                  <c:v>55</c:v>
                </c:pt>
                <c:pt idx="42">
                  <c:v>6</c:v>
                </c:pt>
                <c:pt idx="43">
                  <c:v>88</c:v>
                </c:pt>
                <c:pt idx="44">
                  <c:v>84</c:v>
                </c:pt>
                <c:pt idx="45">
                  <c:v>109</c:v>
                </c:pt>
                <c:pt idx="46">
                  <c:v>1</c:v>
                </c:pt>
                <c:pt idx="47">
                  <c:v>12</c:v>
                </c:pt>
                <c:pt idx="48">
                  <c:v>114</c:v>
                </c:pt>
                <c:pt idx="49">
                  <c:v>14</c:v>
                </c:pt>
                <c:pt idx="50">
                  <c:v>181</c:v>
                </c:pt>
                <c:pt idx="51">
                  <c:v>192</c:v>
                </c:pt>
                <c:pt idx="52">
                  <c:v>18</c:v>
                </c:pt>
                <c:pt idx="53">
                  <c:v>232</c:v>
                </c:pt>
                <c:pt idx="54">
                  <c:v>269</c:v>
                </c:pt>
                <c:pt idx="55">
                  <c:v>309</c:v>
                </c:pt>
                <c:pt idx="56">
                  <c:v>351</c:v>
                </c:pt>
                <c:pt idx="57">
                  <c:v>362</c:v>
                </c:pt>
                <c:pt idx="58">
                  <c:v>365</c:v>
                </c:pt>
                <c:pt idx="59">
                  <c:v>412</c:v>
                </c:pt>
                <c:pt idx="60">
                  <c:v>498</c:v>
                </c:pt>
                <c:pt idx="61">
                  <c:v>511</c:v>
                </c:pt>
                <c:pt idx="62">
                  <c:v>532</c:v>
                </c:pt>
                <c:pt idx="63">
                  <c:v>570</c:v>
                </c:pt>
                <c:pt idx="64">
                  <c:v>652</c:v>
                </c:pt>
                <c:pt idx="65">
                  <c:v>744</c:v>
                </c:pt>
                <c:pt idx="66">
                  <c:v>865</c:v>
                </c:pt>
                <c:pt idx="67">
                  <c:v>995</c:v>
                </c:pt>
                <c:pt idx="68">
                  <c:v>1159</c:v>
                </c:pt>
                <c:pt idx="69">
                  <c:v>1393</c:v>
                </c:pt>
                <c:pt idx="70">
                  <c:v>1549</c:v>
                </c:pt>
                <c:pt idx="71">
                  <c:v>1624</c:v>
                </c:pt>
                <c:pt idx="72">
                  <c:v>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7-A94E-9885-65B29F08E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276776"/>
        <c:axId val="353277952"/>
      </c:barChart>
      <c:catAx>
        <c:axId val="35327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53277952"/>
        <c:crosses val="autoZero"/>
        <c:auto val="1"/>
        <c:lblAlgn val="ctr"/>
        <c:lblOffset val="100"/>
        <c:noMultiLvlLbl val="0"/>
      </c:catAx>
      <c:valAx>
        <c:axId val="3532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5327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61316-6D17-4584-9897-0B788F97420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2E725E4-B6E6-430B-B7A0-7EDF01CBAFAC}">
      <dgm:prSet phldrT="[Tekst]"/>
      <dgm:spPr/>
      <dgm:t>
        <a:bodyPr/>
        <a:lstStyle/>
        <a:p>
          <a:r>
            <a:rPr lang="nl-BE" dirty="0" smtClean="0"/>
            <a:t>Kanker (behandeling)</a:t>
          </a:r>
          <a:endParaRPr lang="nl-BE" dirty="0"/>
        </a:p>
      </dgm:t>
    </dgm:pt>
    <dgm:pt modelId="{9D1C9E2D-C630-4638-88AA-B354FE9B3EE0}" type="parTrans" cxnId="{275492E6-EC2C-4F06-8545-DDED8122DFE5}">
      <dgm:prSet/>
      <dgm:spPr/>
      <dgm:t>
        <a:bodyPr/>
        <a:lstStyle/>
        <a:p>
          <a:endParaRPr lang="nl-BE"/>
        </a:p>
      </dgm:t>
    </dgm:pt>
    <dgm:pt modelId="{06F0037A-1631-43A7-8B20-43D0253B8873}" type="sibTrans" cxnId="{275492E6-EC2C-4F06-8545-DDED8122DFE5}">
      <dgm:prSet/>
      <dgm:spPr/>
      <dgm:t>
        <a:bodyPr/>
        <a:lstStyle/>
        <a:p>
          <a:endParaRPr lang="nl-BE"/>
        </a:p>
      </dgm:t>
    </dgm:pt>
    <dgm:pt modelId="{177BE769-D02A-4260-9D35-2B66B6E089BA}">
      <dgm:prSet phldrT="[Tekst]"/>
      <dgm:spPr/>
      <dgm:t>
        <a:bodyPr/>
        <a:lstStyle/>
        <a:p>
          <a:r>
            <a:rPr lang="nl-BE" dirty="0" smtClean="0"/>
            <a:t>Symptomen:</a:t>
          </a:r>
        </a:p>
        <a:p>
          <a:r>
            <a:rPr lang="nl-BE" dirty="0" smtClean="0"/>
            <a:t>Pijn/vermoeidheid/…</a:t>
          </a:r>
          <a:endParaRPr lang="nl-BE" dirty="0"/>
        </a:p>
      </dgm:t>
    </dgm:pt>
    <dgm:pt modelId="{D8D03014-D8F1-4562-A1AA-1C76AA8585A3}" type="parTrans" cxnId="{F78A3016-2AF1-499D-BB9D-AB3049E54B81}">
      <dgm:prSet/>
      <dgm:spPr/>
      <dgm:t>
        <a:bodyPr/>
        <a:lstStyle/>
        <a:p>
          <a:endParaRPr lang="nl-BE"/>
        </a:p>
      </dgm:t>
    </dgm:pt>
    <dgm:pt modelId="{2ED0A71A-D60B-4756-8583-E9EC6377D2E1}" type="sibTrans" cxnId="{F78A3016-2AF1-499D-BB9D-AB3049E54B81}">
      <dgm:prSet/>
      <dgm:spPr/>
      <dgm:t>
        <a:bodyPr/>
        <a:lstStyle/>
        <a:p>
          <a:endParaRPr lang="nl-BE"/>
        </a:p>
      </dgm:t>
    </dgm:pt>
    <dgm:pt modelId="{A7DC161D-77F5-4CBF-A053-AEF50D176C0C}">
      <dgm:prSet phldrT="[Tekst]"/>
      <dgm:spPr/>
      <dgm:t>
        <a:bodyPr/>
        <a:lstStyle/>
        <a:p>
          <a:r>
            <a:rPr lang="nl-BE" dirty="0" smtClean="0"/>
            <a:t>Functieverlies</a:t>
          </a:r>
          <a:endParaRPr lang="nl-BE" dirty="0"/>
        </a:p>
      </dgm:t>
    </dgm:pt>
    <dgm:pt modelId="{FA13F61D-D779-4312-859B-37FA0BC4A3B4}" type="parTrans" cxnId="{5A851B95-7EA4-4230-BED7-119115E28A79}">
      <dgm:prSet/>
      <dgm:spPr/>
      <dgm:t>
        <a:bodyPr/>
        <a:lstStyle/>
        <a:p>
          <a:endParaRPr lang="nl-BE"/>
        </a:p>
      </dgm:t>
    </dgm:pt>
    <dgm:pt modelId="{AFD517AA-0C6B-4BA7-8B39-42C3B9314DF3}" type="sibTrans" cxnId="{5A851B95-7EA4-4230-BED7-119115E28A79}">
      <dgm:prSet/>
      <dgm:spPr/>
      <dgm:t>
        <a:bodyPr/>
        <a:lstStyle/>
        <a:p>
          <a:endParaRPr lang="nl-BE"/>
        </a:p>
      </dgm:t>
    </dgm:pt>
    <dgm:pt modelId="{C0034F9C-9532-4890-9318-D0E3ECFE5146}">
      <dgm:prSet phldrT="[Tekst]"/>
      <dgm:spPr/>
      <dgm:t>
        <a:bodyPr/>
        <a:lstStyle/>
        <a:p>
          <a:r>
            <a:rPr lang="nl-BE" dirty="0" smtClean="0"/>
            <a:t>Verminderde belastbaarheid</a:t>
          </a:r>
          <a:endParaRPr lang="nl-BE" dirty="0"/>
        </a:p>
      </dgm:t>
    </dgm:pt>
    <dgm:pt modelId="{65C6F718-C492-4CE9-811E-B6608E38A7BB}" type="parTrans" cxnId="{DB69D9D6-5CA2-4BDE-8C5E-4ED1F242CC8B}">
      <dgm:prSet/>
      <dgm:spPr/>
      <dgm:t>
        <a:bodyPr/>
        <a:lstStyle/>
        <a:p>
          <a:endParaRPr lang="nl-BE"/>
        </a:p>
      </dgm:t>
    </dgm:pt>
    <dgm:pt modelId="{57A1F66D-E891-4C1F-A9F5-B5A3D00AFDAE}" type="sibTrans" cxnId="{DB69D9D6-5CA2-4BDE-8C5E-4ED1F242CC8B}">
      <dgm:prSet/>
      <dgm:spPr/>
      <dgm:t>
        <a:bodyPr/>
        <a:lstStyle/>
        <a:p>
          <a:endParaRPr lang="nl-BE"/>
        </a:p>
      </dgm:t>
    </dgm:pt>
    <dgm:pt modelId="{D45A5B28-8904-444C-B0A9-87CFFB448B11}">
      <dgm:prSet phldrT="[Tekst]"/>
      <dgm:spPr/>
      <dgm:t>
        <a:bodyPr/>
        <a:lstStyle/>
        <a:p>
          <a:r>
            <a:rPr lang="nl-BE" dirty="0" smtClean="0"/>
            <a:t>Achteruitgang conditie</a:t>
          </a:r>
          <a:endParaRPr lang="nl-BE" dirty="0"/>
        </a:p>
      </dgm:t>
    </dgm:pt>
    <dgm:pt modelId="{E4EB59DB-F9AF-470A-8661-21A84571F7E0}" type="parTrans" cxnId="{F09A679E-8458-41E4-AC04-7EAE0A93D376}">
      <dgm:prSet/>
      <dgm:spPr/>
      <dgm:t>
        <a:bodyPr/>
        <a:lstStyle/>
        <a:p>
          <a:endParaRPr lang="nl-BE"/>
        </a:p>
      </dgm:t>
    </dgm:pt>
    <dgm:pt modelId="{28C48006-5894-4A70-88B8-CFEFF953D615}" type="sibTrans" cxnId="{F09A679E-8458-41E4-AC04-7EAE0A93D376}">
      <dgm:prSet/>
      <dgm:spPr/>
      <dgm:t>
        <a:bodyPr/>
        <a:lstStyle/>
        <a:p>
          <a:endParaRPr lang="nl-BE"/>
        </a:p>
      </dgm:t>
    </dgm:pt>
    <dgm:pt modelId="{36589331-982E-42A8-B5CB-2EC82F15BEE4}">
      <dgm:prSet phldrT="[Tekst]"/>
      <dgm:spPr/>
      <dgm:t>
        <a:bodyPr/>
        <a:lstStyle/>
        <a:p>
          <a:r>
            <a:rPr lang="nl-BE" dirty="0" smtClean="0"/>
            <a:t>Achteruitgang Functioneren</a:t>
          </a:r>
          <a:endParaRPr lang="nl-BE" dirty="0"/>
        </a:p>
      </dgm:t>
    </dgm:pt>
    <dgm:pt modelId="{A211D2C8-4B7C-4E8C-A960-A9BE14A0DCC9}" type="parTrans" cxnId="{7A24F7AC-E360-4E7A-846C-2111B3E14BAA}">
      <dgm:prSet/>
      <dgm:spPr/>
      <dgm:t>
        <a:bodyPr/>
        <a:lstStyle/>
        <a:p>
          <a:endParaRPr lang="nl-BE"/>
        </a:p>
      </dgm:t>
    </dgm:pt>
    <dgm:pt modelId="{5ADF0C05-AE40-4F24-91ED-0AE4BEE14706}" type="sibTrans" cxnId="{7A24F7AC-E360-4E7A-846C-2111B3E14BAA}">
      <dgm:prSet/>
      <dgm:spPr/>
      <dgm:t>
        <a:bodyPr/>
        <a:lstStyle/>
        <a:p>
          <a:endParaRPr lang="nl-BE"/>
        </a:p>
      </dgm:t>
    </dgm:pt>
    <dgm:pt modelId="{32ED8BA7-E5F8-432A-A621-BECF146B4636}">
      <dgm:prSet phldrT="[Tekst]"/>
      <dgm:spPr/>
      <dgm:t>
        <a:bodyPr/>
        <a:lstStyle/>
        <a:p>
          <a:r>
            <a:rPr lang="nl-BE" dirty="0" smtClean="0"/>
            <a:t>Inactiviteit</a:t>
          </a:r>
          <a:endParaRPr lang="nl-BE" dirty="0"/>
        </a:p>
      </dgm:t>
    </dgm:pt>
    <dgm:pt modelId="{A53E0A99-93DB-46EC-A072-E6FF5C091DAF}" type="parTrans" cxnId="{DB9905B6-11D1-4061-9A1C-E40A3155B481}">
      <dgm:prSet/>
      <dgm:spPr/>
      <dgm:t>
        <a:bodyPr/>
        <a:lstStyle/>
        <a:p>
          <a:endParaRPr lang="nl-BE"/>
        </a:p>
      </dgm:t>
    </dgm:pt>
    <dgm:pt modelId="{5AD57DE1-990B-4F5C-A582-A07BCB031701}" type="sibTrans" cxnId="{DB9905B6-11D1-4061-9A1C-E40A3155B481}">
      <dgm:prSet/>
      <dgm:spPr/>
      <dgm:t>
        <a:bodyPr/>
        <a:lstStyle/>
        <a:p>
          <a:endParaRPr lang="nl-BE"/>
        </a:p>
      </dgm:t>
    </dgm:pt>
    <dgm:pt modelId="{564E0BD4-A446-4255-8B0A-444837DD94AD}">
      <dgm:prSet phldrT="[Tekst]"/>
      <dgm:spPr/>
      <dgm:t>
        <a:bodyPr/>
        <a:lstStyle/>
        <a:p>
          <a:r>
            <a:rPr lang="nl-BE" dirty="0" smtClean="0"/>
            <a:t>Achteruitgang QOL</a:t>
          </a:r>
          <a:endParaRPr lang="nl-BE" dirty="0"/>
        </a:p>
      </dgm:t>
    </dgm:pt>
    <dgm:pt modelId="{E9540124-36E1-49CE-8DB8-61A929BFA0B4}" type="parTrans" cxnId="{0901015B-9600-4765-A89C-B4F5FB9E0EE9}">
      <dgm:prSet/>
      <dgm:spPr/>
      <dgm:t>
        <a:bodyPr/>
        <a:lstStyle/>
        <a:p>
          <a:endParaRPr lang="nl-BE"/>
        </a:p>
      </dgm:t>
    </dgm:pt>
    <dgm:pt modelId="{8954F4F6-609A-40DD-B713-A1F6EAD44DE7}" type="sibTrans" cxnId="{0901015B-9600-4765-A89C-B4F5FB9E0EE9}">
      <dgm:prSet/>
      <dgm:spPr/>
      <dgm:t>
        <a:bodyPr/>
        <a:lstStyle/>
        <a:p>
          <a:endParaRPr lang="nl-BE"/>
        </a:p>
      </dgm:t>
    </dgm:pt>
    <dgm:pt modelId="{CD424CE0-951F-4CEC-86DF-1B868F8588E4}" type="pres">
      <dgm:prSet presAssocID="{C6261316-6D17-4584-9897-0B788F97420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nl-BE"/>
        </a:p>
      </dgm:t>
    </dgm:pt>
    <dgm:pt modelId="{0009266A-70C2-4225-9AA6-197B4B65F125}" type="pres">
      <dgm:prSet presAssocID="{D2E725E4-B6E6-430B-B7A0-7EDF01CBAFAC}" presName="compNode" presStyleCnt="0"/>
      <dgm:spPr/>
    </dgm:pt>
    <dgm:pt modelId="{494590C5-E322-4AA1-812C-6ACF1E45DA27}" type="pres">
      <dgm:prSet presAssocID="{D2E725E4-B6E6-430B-B7A0-7EDF01CBAFAC}" presName="dummyConnPt" presStyleCnt="0"/>
      <dgm:spPr/>
    </dgm:pt>
    <dgm:pt modelId="{A7A0458A-9973-431C-A029-76138726D48E}" type="pres">
      <dgm:prSet presAssocID="{D2E725E4-B6E6-430B-B7A0-7EDF01CBAFAC}" presName="node" presStyleLbl="node1" presStyleIdx="0" presStyleCnt="8" custLinFactNeighborY="-296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2F33C87-3055-4E9E-8799-482980F598D1}" type="pres">
      <dgm:prSet presAssocID="{06F0037A-1631-43A7-8B20-43D0253B8873}" presName="sibTrans" presStyleLbl="bgSibTrans2D1" presStyleIdx="0" presStyleCnt="7"/>
      <dgm:spPr/>
      <dgm:t>
        <a:bodyPr/>
        <a:lstStyle/>
        <a:p>
          <a:endParaRPr lang="nl-BE"/>
        </a:p>
      </dgm:t>
    </dgm:pt>
    <dgm:pt modelId="{EBBBEA24-4C2A-490B-AD35-AC93967C7412}" type="pres">
      <dgm:prSet presAssocID="{177BE769-D02A-4260-9D35-2B66B6E089BA}" presName="compNode" presStyleCnt="0"/>
      <dgm:spPr/>
    </dgm:pt>
    <dgm:pt modelId="{05DB04B0-2A29-4580-9F62-0EE627009A67}" type="pres">
      <dgm:prSet presAssocID="{177BE769-D02A-4260-9D35-2B66B6E089BA}" presName="dummyConnPt" presStyleCnt="0"/>
      <dgm:spPr/>
    </dgm:pt>
    <dgm:pt modelId="{B032C6C5-177F-48D4-B21E-569C9D145AF9}" type="pres">
      <dgm:prSet presAssocID="{177BE769-D02A-4260-9D35-2B66B6E089B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81ABABE-0B48-4DFA-A86A-9A5B88635DAA}" type="pres">
      <dgm:prSet presAssocID="{2ED0A71A-D60B-4756-8583-E9EC6377D2E1}" presName="sibTrans" presStyleLbl="bgSibTrans2D1" presStyleIdx="1" presStyleCnt="7"/>
      <dgm:spPr/>
      <dgm:t>
        <a:bodyPr/>
        <a:lstStyle/>
        <a:p>
          <a:endParaRPr lang="nl-BE"/>
        </a:p>
      </dgm:t>
    </dgm:pt>
    <dgm:pt modelId="{BECBC699-A7EE-491E-BE35-C64BE637A973}" type="pres">
      <dgm:prSet presAssocID="{A7DC161D-77F5-4CBF-A053-AEF50D176C0C}" presName="compNode" presStyleCnt="0"/>
      <dgm:spPr/>
    </dgm:pt>
    <dgm:pt modelId="{558A9274-051F-4E18-88CE-EE34093EF2A4}" type="pres">
      <dgm:prSet presAssocID="{A7DC161D-77F5-4CBF-A053-AEF50D176C0C}" presName="dummyConnPt" presStyleCnt="0"/>
      <dgm:spPr/>
    </dgm:pt>
    <dgm:pt modelId="{05BDF7A6-5F95-419D-BC15-40EC876D5F05}" type="pres">
      <dgm:prSet presAssocID="{A7DC161D-77F5-4CBF-A053-AEF50D176C0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539F49-C1DB-4F1B-8564-BD7E92B051B1}" type="pres">
      <dgm:prSet presAssocID="{AFD517AA-0C6B-4BA7-8B39-42C3B9314DF3}" presName="sibTrans" presStyleLbl="bgSibTrans2D1" presStyleIdx="2" presStyleCnt="7"/>
      <dgm:spPr/>
      <dgm:t>
        <a:bodyPr/>
        <a:lstStyle/>
        <a:p>
          <a:endParaRPr lang="nl-BE"/>
        </a:p>
      </dgm:t>
    </dgm:pt>
    <dgm:pt modelId="{4A631BEC-A2A9-419E-9BAE-50AF78D5B4D5}" type="pres">
      <dgm:prSet presAssocID="{C0034F9C-9532-4890-9318-D0E3ECFE5146}" presName="compNode" presStyleCnt="0"/>
      <dgm:spPr/>
    </dgm:pt>
    <dgm:pt modelId="{0E397B0B-23FE-4475-AB90-DFD7A3347254}" type="pres">
      <dgm:prSet presAssocID="{C0034F9C-9532-4890-9318-D0E3ECFE5146}" presName="dummyConnPt" presStyleCnt="0"/>
      <dgm:spPr/>
    </dgm:pt>
    <dgm:pt modelId="{DA670396-6235-4BE5-AC55-8BD540C809CD}" type="pres">
      <dgm:prSet presAssocID="{C0034F9C-9532-4890-9318-D0E3ECFE514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833130A-2D03-4DDE-A4B0-FB87AD87B1A1}" type="pres">
      <dgm:prSet presAssocID="{57A1F66D-E891-4C1F-A9F5-B5A3D00AFDAE}" presName="sibTrans" presStyleLbl="bgSibTrans2D1" presStyleIdx="3" presStyleCnt="7"/>
      <dgm:spPr/>
      <dgm:t>
        <a:bodyPr/>
        <a:lstStyle/>
        <a:p>
          <a:endParaRPr lang="nl-BE"/>
        </a:p>
      </dgm:t>
    </dgm:pt>
    <dgm:pt modelId="{A27C265A-E8FD-4833-A196-05271F148000}" type="pres">
      <dgm:prSet presAssocID="{D45A5B28-8904-444C-B0A9-87CFFB448B11}" presName="compNode" presStyleCnt="0"/>
      <dgm:spPr/>
    </dgm:pt>
    <dgm:pt modelId="{693D10FA-0CC0-4BF3-AB0D-14C3E2434D28}" type="pres">
      <dgm:prSet presAssocID="{D45A5B28-8904-444C-B0A9-87CFFB448B11}" presName="dummyConnPt" presStyleCnt="0"/>
      <dgm:spPr/>
    </dgm:pt>
    <dgm:pt modelId="{FD83B1AB-03D9-4CBB-A84F-B5803B85D43D}" type="pres">
      <dgm:prSet presAssocID="{D45A5B28-8904-444C-B0A9-87CFFB448B1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6BC2D59-4033-40EB-9039-87DFF48D48A5}" type="pres">
      <dgm:prSet presAssocID="{28C48006-5894-4A70-88B8-CFEFF953D615}" presName="sibTrans" presStyleLbl="bgSibTrans2D1" presStyleIdx="4" presStyleCnt="7"/>
      <dgm:spPr/>
      <dgm:t>
        <a:bodyPr/>
        <a:lstStyle/>
        <a:p>
          <a:endParaRPr lang="nl-BE"/>
        </a:p>
      </dgm:t>
    </dgm:pt>
    <dgm:pt modelId="{C542B43E-43B6-4B63-A34A-25CB61F03A3F}" type="pres">
      <dgm:prSet presAssocID="{36589331-982E-42A8-B5CB-2EC82F15BEE4}" presName="compNode" presStyleCnt="0"/>
      <dgm:spPr/>
    </dgm:pt>
    <dgm:pt modelId="{F0680051-11E0-4FAF-B562-0E1976265526}" type="pres">
      <dgm:prSet presAssocID="{36589331-982E-42A8-B5CB-2EC82F15BEE4}" presName="dummyConnPt" presStyleCnt="0"/>
      <dgm:spPr/>
    </dgm:pt>
    <dgm:pt modelId="{8A46DA86-1FB2-4846-B0CB-DF6BDB2E006A}" type="pres">
      <dgm:prSet presAssocID="{36589331-982E-42A8-B5CB-2EC82F15BEE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EF68D36-D583-4BAD-AAA8-D69FD99BC692}" type="pres">
      <dgm:prSet presAssocID="{5ADF0C05-AE40-4F24-91ED-0AE4BEE14706}" presName="sibTrans" presStyleLbl="bgSibTrans2D1" presStyleIdx="5" presStyleCnt="7"/>
      <dgm:spPr/>
      <dgm:t>
        <a:bodyPr/>
        <a:lstStyle/>
        <a:p>
          <a:endParaRPr lang="nl-BE"/>
        </a:p>
      </dgm:t>
    </dgm:pt>
    <dgm:pt modelId="{C0BE912C-D227-49D6-9069-09DE5E777791}" type="pres">
      <dgm:prSet presAssocID="{32ED8BA7-E5F8-432A-A621-BECF146B4636}" presName="compNode" presStyleCnt="0"/>
      <dgm:spPr/>
    </dgm:pt>
    <dgm:pt modelId="{9E3A3E68-B1D0-4B82-AC23-1138D798C61D}" type="pres">
      <dgm:prSet presAssocID="{32ED8BA7-E5F8-432A-A621-BECF146B4636}" presName="dummyConnPt" presStyleCnt="0"/>
      <dgm:spPr/>
    </dgm:pt>
    <dgm:pt modelId="{18A55B3C-A2C2-4D21-AADD-4FC40030153A}" type="pres">
      <dgm:prSet presAssocID="{32ED8BA7-E5F8-432A-A621-BECF146B463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65E3FEC-16CC-42BA-BA37-556D17EABD15}" type="pres">
      <dgm:prSet presAssocID="{5AD57DE1-990B-4F5C-A582-A07BCB031701}" presName="sibTrans" presStyleLbl="bgSibTrans2D1" presStyleIdx="6" presStyleCnt="7"/>
      <dgm:spPr/>
      <dgm:t>
        <a:bodyPr/>
        <a:lstStyle/>
        <a:p>
          <a:endParaRPr lang="nl-BE"/>
        </a:p>
      </dgm:t>
    </dgm:pt>
    <dgm:pt modelId="{D728988A-FF48-420F-ACF2-0834677249B8}" type="pres">
      <dgm:prSet presAssocID="{564E0BD4-A446-4255-8B0A-444837DD94AD}" presName="compNode" presStyleCnt="0"/>
      <dgm:spPr/>
    </dgm:pt>
    <dgm:pt modelId="{CACB0980-AD3D-4C90-A673-E811F16F92CF}" type="pres">
      <dgm:prSet presAssocID="{564E0BD4-A446-4255-8B0A-444837DD94AD}" presName="dummyConnPt" presStyleCnt="0"/>
      <dgm:spPr/>
    </dgm:pt>
    <dgm:pt modelId="{56AA40AA-B57F-412D-B60D-1E079136DDD5}" type="pres">
      <dgm:prSet presAssocID="{564E0BD4-A446-4255-8B0A-444837DD94A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75492E6-EC2C-4F06-8545-DDED8122DFE5}" srcId="{C6261316-6D17-4584-9897-0B788F974201}" destId="{D2E725E4-B6E6-430B-B7A0-7EDF01CBAFAC}" srcOrd="0" destOrd="0" parTransId="{9D1C9E2D-C630-4638-88AA-B354FE9B3EE0}" sibTransId="{06F0037A-1631-43A7-8B20-43D0253B8873}"/>
    <dgm:cxn modelId="{C42D4FE6-A2B8-4901-8F63-CFD97E3AE3DC}" type="presOf" srcId="{177BE769-D02A-4260-9D35-2B66B6E089BA}" destId="{B032C6C5-177F-48D4-B21E-569C9D145AF9}" srcOrd="0" destOrd="0" presId="urn:microsoft.com/office/officeart/2005/8/layout/bProcess4"/>
    <dgm:cxn modelId="{F09A679E-8458-41E4-AC04-7EAE0A93D376}" srcId="{C6261316-6D17-4584-9897-0B788F974201}" destId="{D45A5B28-8904-444C-B0A9-87CFFB448B11}" srcOrd="4" destOrd="0" parTransId="{E4EB59DB-F9AF-470A-8661-21A84571F7E0}" sibTransId="{28C48006-5894-4A70-88B8-CFEFF953D615}"/>
    <dgm:cxn modelId="{7A24F7AC-E360-4E7A-846C-2111B3E14BAA}" srcId="{C6261316-6D17-4584-9897-0B788F974201}" destId="{36589331-982E-42A8-B5CB-2EC82F15BEE4}" srcOrd="5" destOrd="0" parTransId="{A211D2C8-4B7C-4E8C-A960-A9BE14A0DCC9}" sibTransId="{5ADF0C05-AE40-4F24-91ED-0AE4BEE14706}"/>
    <dgm:cxn modelId="{BB64D205-F1BC-4A22-9028-C05D2AF362BB}" type="presOf" srcId="{AFD517AA-0C6B-4BA7-8B39-42C3B9314DF3}" destId="{EF539F49-C1DB-4F1B-8564-BD7E92B051B1}" srcOrd="0" destOrd="0" presId="urn:microsoft.com/office/officeart/2005/8/layout/bProcess4"/>
    <dgm:cxn modelId="{D7DEA634-481B-4E80-ADDD-67307713C0D9}" type="presOf" srcId="{C0034F9C-9532-4890-9318-D0E3ECFE5146}" destId="{DA670396-6235-4BE5-AC55-8BD540C809CD}" srcOrd="0" destOrd="0" presId="urn:microsoft.com/office/officeart/2005/8/layout/bProcess4"/>
    <dgm:cxn modelId="{0901015B-9600-4765-A89C-B4F5FB9E0EE9}" srcId="{C6261316-6D17-4584-9897-0B788F974201}" destId="{564E0BD4-A446-4255-8B0A-444837DD94AD}" srcOrd="7" destOrd="0" parTransId="{E9540124-36E1-49CE-8DB8-61A929BFA0B4}" sibTransId="{8954F4F6-609A-40DD-B713-A1F6EAD44DE7}"/>
    <dgm:cxn modelId="{079FE50C-0921-47DB-A57D-803CCC38B15B}" type="presOf" srcId="{564E0BD4-A446-4255-8B0A-444837DD94AD}" destId="{56AA40AA-B57F-412D-B60D-1E079136DDD5}" srcOrd="0" destOrd="0" presId="urn:microsoft.com/office/officeart/2005/8/layout/bProcess4"/>
    <dgm:cxn modelId="{B84E6452-85C9-4C8B-ACB2-3EE321F6AAEA}" type="presOf" srcId="{32ED8BA7-E5F8-432A-A621-BECF146B4636}" destId="{18A55B3C-A2C2-4D21-AADD-4FC40030153A}" srcOrd="0" destOrd="0" presId="urn:microsoft.com/office/officeart/2005/8/layout/bProcess4"/>
    <dgm:cxn modelId="{F512C626-0476-46FF-B5E8-6254495D14B4}" type="presOf" srcId="{28C48006-5894-4A70-88B8-CFEFF953D615}" destId="{F6BC2D59-4033-40EB-9039-87DFF48D48A5}" srcOrd="0" destOrd="0" presId="urn:microsoft.com/office/officeart/2005/8/layout/bProcess4"/>
    <dgm:cxn modelId="{B85983DA-0437-4D81-B554-8665EF76E344}" type="presOf" srcId="{57A1F66D-E891-4C1F-A9F5-B5A3D00AFDAE}" destId="{C833130A-2D03-4DDE-A4B0-FB87AD87B1A1}" srcOrd="0" destOrd="0" presId="urn:microsoft.com/office/officeart/2005/8/layout/bProcess4"/>
    <dgm:cxn modelId="{1A4259FD-A781-48C3-83BA-2B77500E7A9F}" type="presOf" srcId="{D2E725E4-B6E6-430B-B7A0-7EDF01CBAFAC}" destId="{A7A0458A-9973-431C-A029-76138726D48E}" srcOrd="0" destOrd="0" presId="urn:microsoft.com/office/officeart/2005/8/layout/bProcess4"/>
    <dgm:cxn modelId="{73ABBB95-A8D7-4956-9241-FBAC5404FD8C}" type="presOf" srcId="{D45A5B28-8904-444C-B0A9-87CFFB448B11}" destId="{FD83B1AB-03D9-4CBB-A84F-B5803B85D43D}" srcOrd="0" destOrd="0" presId="urn:microsoft.com/office/officeart/2005/8/layout/bProcess4"/>
    <dgm:cxn modelId="{849F5E4F-D8E6-4307-9D05-1AB3391AD577}" type="presOf" srcId="{5AD57DE1-990B-4F5C-A582-A07BCB031701}" destId="{765E3FEC-16CC-42BA-BA37-556D17EABD15}" srcOrd="0" destOrd="0" presId="urn:microsoft.com/office/officeart/2005/8/layout/bProcess4"/>
    <dgm:cxn modelId="{5A851B95-7EA4-4230-BED7-119115E28A79}" srcId="{C6261316-6D17-4584-9897-0B788F974201}" destId="{A7DC161D-77F5-4CBF-A053-AEF50D176C0C}" srcOrd="2" destOrd="0" parTransId="{FA13F61D-D779-4312-859B-37FA0BC4A3B4}" sibTransId="{AFD517AA-0C6B-4BA7-8B39-42C3B9314DF3}"/>
    <dgm:cxn modelId="{E92387DA-D0DE-41C2-8D8B-57A6F8413F7C}" type="presOf" srcId="{C6261316-6D17-4584-9897-0B788F974201}" destId="{CD424CE0-951F-4CEC-86DF-1B868F8588E4}" srcOrd="0" destOrd="0" presId="urn:microsoft.com/office/officeart/2005/8/layout/bProcess4"/>
    <dgm:cxn modelId="{1C80317C-AEA5-4C50-B598-CBDAEABF5318}" type="presOf" srcId="{36589331-982E-42A8-B5CB-2EC82F15BEE4}" destId="{8A46DA86-1FB2-4846-B0CB-DF6BDB2E006A}" srcOrd="0" destOrd="0" presId="urn:microsoft.com/office/officeart/2005/8/layout/bProcess4"/>
    <dgm:cxn modelId="{63302564-034E-445E-8380-5D2264422B40}" type="presOf" srcId="{06F0037A-1631-43A7-8B20-43D0253B8873}" destId="{F2F33C87-3055-4E9E-8799-482980F598D1}" srcOrd="0" destOrd="0" presId="urn:microsoft.com/office/officeart/2005/8/layout/bProcess4"/>
    <dgm:cxn modelId="{E37F5D2D-EC2B-4002-85F0-0529FD1A17E7}" type="presOf" srcId="{2ED0A71A-D60B-4756-8583-E9EC6377D2E1}" destId="{E81ABABE-0B48-4DFA-A86A-9A5B88635DAA}" srcOrd="0" destOrd="0" presId="urn:microsoft.com/office/officeart/2005/8/layout/bProcess4"/>
    <dgm:cxn modelId="{1CF3BEB5-E4FC-4076-9BAA-F8BE819F0562}" type="presOf" srcId="{5ADF0C05-AE40-4F24-91ED-0AE4BEE14706}" destId="{DEF68D36-D583-4BAD-AAA8-D69FD99BC692}" srcOrd="0" destOrd="0" presId="urn:microsoft.com/office/officeart/2005/8/layout/bProcess4"/>
    <dgm:cxn modelId="{EF4B59AF-142B-4BB4-8287-5F5FDF2DE524}" type="presOf" srcId="{A7DC161D-77F5-4CBF-A053-AEF50D176C0C}" destId="{05BDF7A6-5F95-419D-BC15-40EC876D5F05}" srcOrd="0" destOrd="0" presId="urn:microsoft.com/office/officeart/2005/8/layout/bProcess4"/>
    <dgm:cxn modelId="{DB69D9D6-5CA2-4BDE-8C5E-4ED1F242CC8B}" srcId="{C6261316-6D17-4584-9897-0B788F974201}" destId="{C0034F9C-9532-4890-9318-D0E3ECFE5146}" srcOrd="3" destOrd="0" parTransId="{65C6F718-C492-4CE9-811E-B6608E38A7BB}" sibTransId="{57A1F66D-E891-4C1F-A9F5-B5A3D00AFDAE}"/>
    <dgm:cxn modelId="{DB9905B6-11D1-4061-9A1C-E40A3155B481}" srcId="{C6261316-6D17-4584-9897-0B788F974201}" destId="{32ED8BA7-E5F8-432A-A621-BECF146B4636}" srcOrd="6" destOrd="0" parTransId="{A53E0A99-93DB-46EC-A072-E6FF5C091DAF}" sibTransId="{5AD57DE1-990B-4F5C-A582-A07BCB031701}"/>
    <dgm:cxn modelId="{F78A3016-2AF1-499D-BB9D-AB3049E54B81}" srcId="{C6261316-6D17-4584-9897-0B788F974201}" destId="{177BE769-D02A-4260-9D35-2B66B6E089BA}" srcOrd="1" destOrd="0" parTransId="{D8D03014-D8F1-4562-A1AA-1C76AA8585A3}" sibTransId="{2ED0A71A-D60B-4756-8583-E9EC6377D2E1}"/>
    <dgm:cxn modelId="{13615A81-BC42-4FEB-B0F6-93D8F4DA2041}" type="presParOf" srcId="{CD424CE0-951F-4CEC-86DF-1B868F8588E4}" destId="{0009266A-70C2-4225-9AA6-197B4B65F125}" srcOrd="0" destOrd="0" presId="urn:microsoft.com/office/officeart/2005/8/layout/bProcess4"/>
    <dgm:cxn modelId="{6C0AC0F7-7323-4721-9773-350D4805EE51}" type="presParOf" srcId="{0009266A-70C2-4225-9AA6-197B4B65F125}" destId="{494590C5-E322-4AA1-812C-6ACF1E45DA27}" srcOrd="0" destOrd="0" presId="urn:microsoft.com/office/officeart/2005/8/layout/bProcess4"/>
    <dgm:cxn modelId="{124F0E92-08E5-4C0B-86EE-85AB52BA7C1C}" type="presParOf" srcId="{0009266A-70C2-4225-9AA6-197B4B65F125}" destId="{A7A0458A-9973-431C-A029-76138726D48E}" srcOrd="1" destOrd="0" presId="urn:microsoft.com/office/officeart/2005/8/layout/bProcess4"/>
    <dgm:cxn modelId="{1380D913-4E9F-4D42-9FC4-DF117E68C976}" type="presParOf" srcId="{CD424CE0-951F-4CEC-86DF-1B868F8588E4}" destId="{F2F33C87-3055-4E9E-8799-482980F598D1}" srcOrd="1" destOrd="0" presId="urn:microsoft.com/office/officeart/2005/8/layout/bProcess4"/>
    <dgm:cxn modelId="{D52644B4-A1B9-40C8-8BAF-08B6FE73B656}" type="presParOf" srcId="{CD424CE0-951F-4CEC-86DF-1B868F8588E4}" destId="{EBBBEA24-4C2A-490B-AD35-AC93967C7412}" srcOrd="2" destOrd="0" presId="urn:microsoft.com/office/officeart/2005/8/layout/bProcess4"/>
    <dgm:cxn modelId="{F5BB0FF6-E15F-455D-9E17-72B8766E3399}" type="presParOf" srcId="{EBBBEA24-4C2A-490B-AD35-AC93967C7412}" destId="{05DB04B0-2A29-4580-9F62-0EE627009A67}" srcOrd="0" destOrd="0" presId="urn:microsoft.com/office/officeart/2005/8/layout/bProcess4"/>
    <dgm:cxn modelId="{86BD53C8-1EEC-4420-A162-FAF0CFF755A1}" type="presParOf" srcId="{EBBBEA24-4C2A-490B-AD35-AC93967C7412}" destId="{B032C6C5-177F-48D4-B21E-569C9D145AF9}" srcOrd="1" destOrd="0" presId="urn:microsoft.com/office/officeart/2005/8/layout/bProcess4"/>
    <dgm:cxn modelId="{FABDE4BE-DF15-4374-AC8B-5E990F087BE6}" type="presParOf" srcId="{CD424CE0-951F-4CEC-86DF-1B868F8588E4}" destId="{E81ABABE-0B48-4DFA-A86A-9A5B88635DAA}" srcOrd="3" destOrd="0" presId="urn:microsoft.com/office/officeart/2005/8/layout/bProcess4"/>
    <dgm:cxn modelId="{D0A3A5C1-CF2D-414F-BD23-F8FE2EA7ED00}" type="presParOf" srcId="{CD424CE0-951F-4CEC-86DF-1B868F8588E4}" destId="{BECBC699-A7EE-491E-BE35-C64BE637A973}" srcOrd="4" destOrd="0" presId="urn:microsoft.com/office/officeart/2005/8/layout/bProcess4"/>
    <dgm:cxn modelId="{FDF887CA-3442-4CA0-A806-B8D780FF3A17}" type="presParOf" srcId="{BECBC699-A7EE-491E-BE35-C64BE637A973}" destId="{558A9274-051F-4E18-88CE-EE34093EF2A4}" srcOrd="0" destOrd="0" presId="urn:microsoft.com/office/officeart/2005/8/layout/bProcess4"/>
    <dgm:cxn modelId="{EC1021D5-D0EC-4055-A88E-A276D009FC13}" type="presParOf" srcId="{BECBC699-A7EE-491E-BE35-C64BE637A973}" destId="{05BDF7A6-5F95-419D-BC15-40EC876D5F05}" srcOrd="1" destOrd="0" presId="urn:microsoft.com/office/officeart/2005/8/layout/bProcess4"/>
    <dgm:cxn modelId="{D18FD671-2F75-4519-B4C3-A0FC6087B767}" type="presParOf" srcId="{CD424CE0-951F-4CEC-86DF-1B868F8588E4}" destId="{EF539F49-C1DB-4F1B-8564-BD7E92B051B1}" srcOrd="5" destOrd="0" presId="urn:microsoft.com/office/officeart/2005/8/layout/bProcess4"/>
    <dgm:cxn modelId="{147AD6C6-326B-4734-9C16-41F6E95A1552}" type="presParOf" srcId="{CD424CE0-951F-4CEC-86DF-1B868F8588E4}" destId="{4A631BEC-A2A9-419E-9BAE-50AF78D5B4D5}" srcOrd="6" destOrd="0" presId="urn:microsoft.com/office/officeart/2005/8/layout/bProcess4"/>
    <dgm:cxn modelId="{B9672492-7ED2-4425-A08C-40EB544E2E6A}" type="presParOf" srcId="{4A631BEC-A2A9-419E-9BAE-50AF78D5B4D5}" destId="{0E397B0B-23FE-4475-AB90-DFD7A3347254}" srcOrd="0" destOrd="0" presId="urn:microsoft.com/office/officeart/2005/8/layout/bProcess4"/>
    <dgm:cxn modelId="{3AE3D7EB-4F23-42E0-AA1B-3B957B060D39}" type="presParOf" srcId="{4A631BEC-A2A9-419E-9BAE-50AF78D5B4D5}" destId="{DA670396-6235-4BE5-AC55-8BD540C809CD}" srcOrd="1" destOrd="0" presId="urn:microsoft.com/office/officeart/2005/8/layout/bProcess4"/>
    <dgm:cxn modelId="{25B8326E-07AC-4A5E-BD6D-DD556C298BD0}" type="presParOf" srcId="{CD424CE0-951F-4CEC-86DF-1B868F8588E4}" destId="{C833130A-2D03-4DDE-A4B0-FB87AD87B1A1}" srcOrd="7" destOrd="0" presId="urn:microsoft.com/office/officeart/2005/8/layout/bProcess4"/>
    <dgm:cxn modelId="{949F3C8E-3457-418F-9804-9905E64B10E5}" type="presParOf" srcId="{CD424CE0-951F-4CEC-86DF-1B868F8588E4}" destId="{A27C265A-E8FD-4833-A196-05271F148000}" srcOrd="8" destOrd="0" presId="urn:microsoft.com/office/officeart/2005/8/layout/bProcess4"/>
    <dgm:cxn modelId="{D51B2144-2A9E-4CC8-85B0-2D5EDC6623F4}" type="presParOf" srcId="{A27C265A-E8FD-4833-A196-05271F148000}" destId="{693D10FA-0CC0-4BF3-AB0D-14C3E2434D28}" srcOrd="0" destOrd="0" presId="urn:microsoft.com/office/officeart/2005/8/layout/bProcess4"/>
    <dgm:cxn modelId="{C9A1FD45-FCE7-4565-A986-51B6F0B69848}" type="presParOf" srcId="{A27C265A-E8FD-4833-A196-05271F148000}" destId="{FD83B1AB-03D9-4CBB-A84F-B5803B85D43D}" srcOrd="1" destOrd="0" presId="urn:microsoft.com/office/officeart/2005/8/layout/bProcess4"/>
    <dgm:cxn modelId="{AB21E35C-FB05-4074-811E-44870824AD43}" type="presParOf" srcId="{CD424CE0-951F-4CEC-86DF-1B868F8588E4}" destId="{F6BC2D59-4033-40EB-9039-87DFF48D48A5}" srcOrd="9" destOrd="0" presId="urn:microsoft.com/office/officeart/2005/8/layout/bProcess4"/>
    <dgm:cxn modelId="{D7E49EC7-50FB-4289-BE8A-9D4A43F71172}" type="presParOf" srcId="{CD424CE0-951F-4CEC-86DF-1B868F8588E4}" destId="{C542B43E-43B6-4B63-A34A-25CB61F03A3F}" srcOrd="10" destOrd="0" presId="urn:microsoft.com/office/officeart/2005/8/layout/bProcess4"/>
    <dgm:cxn modelId="{0E835251-BCB5-47DF-BBC5-A9896C7310CE}" type="presParOf" srcId="{C542B43E-43B6-4B63-A34A-25CB61F03A3F}" destId="{F0680051-11E0-4FAF-B562-0E1976265526}" srcOrd="0" destOrd="0" presId="urn:microsoft.com/office/officeart/2005/8/layout/bProcess4"/>
    <dgm:cxn modelId="{A151E207-9309-4B19-A6EB-DA5836501A4B}" type="presParOf" srcId="{C542B43E-43B6-4B63-A34A-25CB61F03A3F}" destId="{8A46DA86-1FB2-4846-B0CB-DF6BDB2E006A}" srcOrd="1" destOrd="0" presId="urn:microsoft.com/office/officeart/2005/8/layout/bProcess4"/>
    <dgm:cxn modelId="{9D9D3CDA-02CE-42FD-9ED8-A18B26FFB1DF}" type="presParOf" srcId="{CD424CE0-951F-4CEC-86DF-1B868F8588E4}" destId="{DEF68D36-D583-4BAD-AAA8-D69FD99BC692}" srcOrd="11" destOrd="0" presId="urn:microsoft.com/office/officeart/2005/8/layout/bProcess4"/>
    <dgm:cxn modelId="{3CF10624-99C4-4CD1-BF5B-D407EF30216C}" type="presParOf" srcId="{CD424CE0-951F-4CEC-86DF-1B868F8588E4}" destId="{C0BE912C-D227-49D6-9069-09DE5E777791}" srcOrd="12" destOrd="0" presId="urn:microsoft.com/office/officeart/2005/8/layout/bProcess4"/>
    <dgm:cxn modelId="{4E6C4C63-46D1-4782-8600-E6258BDC861E}" type="presParOf" srcId="{C0BE912C-D227-49D6-9069-09DE5E777791}" destId="{9E3A3E68-B1D0-4B82-AC23-1138D798C61D}" srcOrd="0" destOrd="0" presId="urn:microsoft.com/office/officeart/2005/8/layout/bProcess4"/>
    <dgm:cxn modelId="{D9D32BFE-1C79-4038-B379-B486749534AE}" type="presParOf" srcId="{C0BE912C-D227-49D6-9069-09DE5E777791}" destId="{18A55B3C-A2C2-4D21-AADD-4FC40030153A}" srcOrd="1" destOrd="0" presId="urn:microsoft.com/office/officeart/2005/8/layout/bProcess4"/>
    <dgm:cxn modelId="{3490A284-FD37-45F2-B776-9D616D2EB915}" type="presParOf" srcId="{CD424CE0-951F-4CEC-86DF-1B868F8588E4}" destId="{765E3FEC-16CC-42BA-BA37-556D17EABD15}" srcOrd="13" destOrd="0" presId="urn:microsoft.com/office/officeart/2005/8/layout/bProcess4"/>
    <dgm:cxn modelId="{E9D5B31A-A80B-472D-B1AD-92E514D564B2}" type="presParOf" srcId="{CD424CE0-951F-4CEC-86DF-1B868F8588E4}" destId="{D728988A-FF48-420F-ACF2-0834677249B8}" srcOrd="14" destOrd="0" presId="urn:microsoft.com/office/officeart/2005/8/layout/bProcess4"/>
    <dgm:cxn modelId="{3A8DD4B8-C28E-450B-8FCC-01BA51DD03FF}" type="presParOf" srcId="{D728988A-FF48-420F-ACF2-0834677249B8}" destId="{CACB0980-AD3D-4C90-A673-E811F16F92CF}" srcOrd="0" destOrd="0" presId="urn:microsoft.com/office/officeart/2005/8/layout/bProcess4"/>
    <dgm:cxn modelId="{6DA9AC9A-257B-46C9-B5B9-B0619C4604B6}" type="presParOf" srcId="{D728988A-FF48-420F-ACF2-0834677249B8}" destId="{56AA40AA-B57F-412D-B60D-1E079136DDD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3C87-3055-4E9E-8799-482980F598D1}">
      <dsp:nvSpPr>
        <dsp:cNvPr id="0" name=""/>
        <dsp:cNvSpPr/>
      </dsp:nvSpPr>
      <dsp:spPr>
        <a:xfrm rot="5400000">
          <a:off x="-293105" y="919027"/>
          <a:ext cx="126772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458A-9973-431C-A029-76138726D48E}">
      <dsp:nvSpPr>
        <dsp:cNvPr id="0" name=""/>
        <dsp:cNvSpPr/>
      </dsp:nvSpPr>
      <dsp:spPr>
        <a:xfrm>
          <a:off x="3065" y="108947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Kanker (behandeling)</a:t>
          </a:r>
          <a:endParaRPr lang="nl-BE" sz="1200" kern="1200" dirty="0"/>
        </a:p>
      </dsp:txBody>
      <dsp:txXfrm>
        <a:off x="32305" y="138187"/>
        <a:ext cx="1605418" cy="939859"/>
      </dsp:txXfrm>
    </dsp:sp>
    <dsp:sp modelId="{E81ABABE-0B48-4DFA-A86A-9A5B88635DAA}">
      <dsp:nvSpPr>
        <dsp:cNvPr id="0" name=""/>
        <dsp:cNvSpPr/>
      </dsp:nvSpPr>
      <dsp:spPr>
        <a:xfrm rot="5400000">
          <a:off x="-278290" y="2181766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2C6C5-177F-48D4-B21E-569C9D145AF9}">
      <dsp:nvSpPr>
        <dsp:cNvPr id="0" name=""/>
        <dsp:cNvSpPr/>
      </dsp:nvSpPr>
      <dsp:spPr>
        <a:xfrm>
          <a:off x="3065" y="1386501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Symptomen: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Pijn/vermoeidheid/…</a:t>
          </a:r>
          <a:endParaRPr lang="nl-BE" sz="1200" kern="1200" dirty="0"/>
        </a:p>
      </dsp:txBody>
      <dsp:txXfrm>
        <a:off x="32305" y="1415741"/>
        <a:ext cx="1605418" cy="939859"/>
      </dsp:txXfrm>
    </dsp:sp>
    <dsp:sp modelId="{EF539F49-C1DB-4F1B-8564-BD7E92B051B1}">
      <dsp:nvSpPr>
        <dsp:cNvPr id="0" name=""/>
        <dsp:cNvSpPr/>
      </dsp:nvSpPr>
      <dsp:spPr>
        <a:xfrm>
          <a:off x="345671" y="2805728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DF7A6-5F95-419D-BC15-40EC876D5F05}">
      <dsp:nvSpPr>
        <dsp:cNvPr id="0" name=""/>
        <dsp:cNvSpPr/>
      </dsp:nvSpPr>
      <dsp:spPr>
        <a:xfrm>
          <a:off x="3065" y="2634425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Functieverlies</a:t>
          </a:r>
          <a:endParaRPr lang="nl-BE" sz="1200" kern="1200" dirty="0"/>
        </a:p>
      </dsp:txBody>
      <dsp:txXfrm>
        <a:off x="32305" y="2663665"/>
        <a:ext cx="1605418" cy="939859"/>
      </dsp:txXfrm>
    </dsp:sp>
    <dsp:sp modelId="{C833130A-2D03-4DDE-A4B0-FB87AD87B1A1}">
      <dsp:nvSpPr>
        <dsp:cNvPr id="0" name=""/>
        <dsp:cNvSpPr/>
      </dsp:nvSpPr>
      <dsp:spPr>
        <a:xfrm rot="16200000">
          <a:off x="1934694" y="2181766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70396-6235-4BE5-AC55-8BD540C809CD}">
      <dsp:nvSpPr>
        <dsp:cNvPr id="0" name=""/>
        <dsp:cNvSpPr/>
      </dsp:nvSpPr>
      <dsp:spPr>
        <a:xfrm>
          <a:off x="2216050" y="2634425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Verminderde belastbaarheid</a:t>
          </a:r>
          <a:endParaRPr lang="nl-BE" sz="1200" kern="1200" dirty="0"/>
        </a:p>
      </dsp:txBody>
      <dsp:txXfrm>
        <a:off x="2245290" y="2663665"/>
        <a:ext cx="1605418" cy="939859"/>
      </dsp:txXfrm>
    </dsp:sp>
    <dsp:sp modelId="{F6BC2D59-4033-40EB-9039-87DFF48D48A5}">
      <dsp:nvSpPr>
        <dsp:cNvPr id="0" name=""/>
        <dsp:cNvSpPr/>
      </dsp:nvSpPr>
      <dsp:spPr>
        <a:xfrm rot="16200000">
          <a:off x="1934694" y="933842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3B1AB-03D9-4CBB-A84F-B5803B85D43D}">
      <dsp:nvSpPr>
        <dsp:cNvPr id="0" name=""/>
        <dsp:cNvSpPr/>
      </dsp:nvSpPr>
      <dsp:spPr>
        <a:xfrm>
          <a:off x="2216050" y="1386501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Achteruitgang conditie</a:t>
          </a:r>
          <a:endParaRPr lang="nl-BE" sz="1200" kern="1200" dirty="0"/>
        </a:p>
      </dsp:txBody>
      <dsp:txXfrm>
        <a:off x="2245290" y="1415741"/>
        <a:ext cx="1605418" cy="939859"/>
      </dsp:txXfrm>
    </dsp:sp>
    <dsp:sp modelId="{DEF68D36-D583-4BAD-AAA8-D69FD99BC692}">
      <dsp:nvSpPr>
        <dsp:cNvPr id="0" name=""/>
        <dsp:cNvSpPr/>
      </dsp:nvSpPr>
      <dsp:spPr>
        <a:xfrm>
          <a:off x="2558656" y="309881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6DA86-1FB2-4846-B0CB-DF6BDB2E006A}">
      <dsp:nvSpPr>
        <dsp:cNvPr id="0" name=""/>
        <dsp:cNvSpPr/>
      </dsp:nvSpPr>
      <dsp:spPr>
        <a:xfrm>
          <a:off x="2216050" y="138578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Achteruitgang Functioneren</a:t>
          </a:r>
          <a:endParaRPr lang="nl-BE" sz="1200" kern="1200" dirty="0"/>
        </a:p>
      </dsp:txBody>
      <dsp:txXfrm>
        <a:off x="2245290" y="167818"/>
        <a:ext cx="1605418" cy="939859"/>
      </dsp:txXfrm>
    </dsp:sp>
    <dsp:sp modelId="{765E3FEC-16CC-42BA-BA37-556D17EABD15}">
      <dsp:nvSpPr>
        <dsp:cNvPr id="0" name=""/>
        <dsp:cNvSpPr/>
      </dsp:nvSpPr>
      <dsp:spPr>
        <a:xfrm rot="5400000">
          <a:off x="4147679" y="933842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55B3C-A2C2-4D21-AADD-4FC40030153A}">
      <dsp:nvSpPr>
        <dsp:cNvPr id="0" name=""/>
        <dsp:cNvSpPr/>
      </dsp:nvSpPr>
      <dsp:spPr>
        <a:xfrm>
          <a:off x="4429035" y="138578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Inactiviteit</a:t>
          </a:r>
          <a:endParaRPr lang="nl-BE" sz="1200" kern="1200" dirty="0"/>
        </a:p>
      </dsp:txBody>
      <dsp:txXfrm>
        <a:off x="4458275" y="167818"/>
        <a:ext cx="1605418" cy="939859"/>
      </dsp:txXfrm>
    </dsp:sp>
    <dsp:sp modelId="{56AA40AA-B57F-412D-B60D-1E079136DDD5}">
      <dsp:nvSpPr>
        <dsp:cNvPr id="0" name=""/>
        <dsp:cNvSpPr/>
      </dsp:nvSpPr>
      <dsp:spPr>
        <a:xfrm>
          <a:off x="4429035" y="1386501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Achteruitgang QOL</a:t>
          </a:r>
          <a:endParaRPr lang="nl-BE" sz="1200" kern="1200" dirty="0"/>
        </a:p>
      </dsp:txBody>
      <dsp:txXfrm>
        <a:off x="4458275" y="1415741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968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ac67c68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cac67c68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97" name="Google Shape;97;gcac67c6832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7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ff31907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ff31907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09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cff319075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ccff319075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ccff319075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81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19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ac67c68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cac67c68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97" name="Google Shape;97;gcac67c6832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9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ac67c68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cac67c68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97" name="Google Shape;97;gcac67c6832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151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cff3190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ccff3190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1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106" name="Google Shape;106;gccff319075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4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ac67c683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ac67c683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sz="11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41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ac67c683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ac67c683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52644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ff31907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cff31907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67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have to get past the idea that exercise is harmful for cancer patients3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4653216-6DFA-467A-B43D-BCF5DCADA49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04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cff31907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cff31907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49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  <a:defRPr sz="60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rebuchet MS"/>
              <a:buNone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Trebuchet MS"/>
              <a:buNone/>
              <a:defRPr sz="6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rebuchet MS"/>
              <a:buNone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rebuchet MS"/>
              <a:buNone/>
              <a:defRPr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rebuchet MS"/>
              <a:buNone/>
              <a:defRPr sz="3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11" name="Google Shape;11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853" y="185739"/>
            <a:ext cx="545782" cy="5457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nkerregis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23901" y="653800"/>
            <a:ext cx="10317018" cy="1079903"/>
          </a:xfrm>
        </p:spPr>
        <p:txBody>
          <a:bodyPr>
            <a:normAutofit/>
          </a:bodyPr>
          <a:lstStyle/>
          <a:p>
            <a:r>
              <a:rPr lang="nl-BE" sz="5400" b="0" dirty="0" err="1">
                <a:latin typeface="Trebuchet MS"/>
                <a:ea typeface="Trebuchet MS"/>
                <a:cs typeface="Trebuchet MS"/>
                <a:sym typeface="Trebuchet MS"/>
              </a:rPr>
              <a:t>Oncorevalidatie</a:t>
            </a:r>
            <a:endParaRPr lang="nl-BE" sz="5400" b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779155" y="1931131"/>
            <a:ext cx="8580581" cy="1655762"/>
          </a:xfrm>
        </p:spPr>
        <p:txBody>
          <a:bodyPr>
            <a:noAutofit/>
          </a:bodyPr>
          <a:lstStyle/>
          <a:p>
            <a:r>
              <a:rPr lang="nl-BE" dirty="0" err="1">
                <a:sym typeface="Calibri"/>
              </a:rPr>
              <a:t>Reconditionering</a:t>
            </a:r>
            <a:r>
              <a:rPr lang="nl-BE" dirty="0">
                <a:sym typeface="Calibri"/>
              </a:rPr>
              <a:t> voor-tijdens-na kankerbehandelingen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5181" y="5932026"/>
            <a:ext cx="10930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Ontwikkeld door Noëmi Borrey.</a:t>
            </a:r>
          </a:p>
          <a:p>
            <a:r>
              <a:rPr lang="nl-BE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Master </a:t>
            </a:r>
            <a:r>
              <a:rPr lang="nl-BE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in de revalidatiewetenschappen en kinesitherapie bij musculoskeletale </a:t>
            </a:r>
            <a:r>
              <a:rPr lang="nl-BE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aandoeningen-Manueel therapeut- Kinécoach Oncologische revalidatie</a:t>
            </a:r>
          </a:p>
          <a:p>
            <a:r>
              <a:rPr lang="nl-BE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Ambulante revalidatie UZ Gent</a:t>
            </a:r>
          </a:p>
        </p:txBody>
      </p:sp>
    </p:spTree>
    <p:extLst>
      <p:ext uri="{BB962C8B-B14F-4D97-AF65-F5344CB8AC3E}">
        <p14:creationId xmlns:p14="http://schemas.microsoft.com/office/powerpoint/2010/main" val="11317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355" y="724619"/>
            <a:ext cx="11438626" cy="5589916"/>
          </a:xfrm>
        </p:spPr>
        <p:txBody>
          <a:bodyPr>
            <a:noAutofit/>
          </a:bodyPr>
          <a:lstStyle/>
          <a:p>
            <a:r>
              <a:rPr lang="en-US" sz="1200" dirty="0" smtClean="0"/>
              <a:t>1980s</a:t>
            </a:r>
            <a:r>
              <a:rPr lang="en-US" sz="1200" dirty="0"/>
              <a:t>: first papers on exercise in cancer è feasible, safe, acceptable and </a:t>
            </a:r>
            <a:r>
              <a:rPr lang="en-US" sz="1200" dirty="0" smtClean="0"/>
              <a:t>effective </a:t>
            </a:r>
            <a:r>
              <a:rPr lang="nl-BE" sz="1200" i="1" dirty="0" smtClean="0"/>
              <a:t>(</a:t>
            </a:r>
            <a:r>
              <a:rPr lang="nl-BE" sz="1200" i="1" dirty="0" err="1" smtClean="0"/>
              <a:t>MacVicar</a:t>
            </a:r>
            <a:r>
              <a:rPr lang="nl-BE" sz="1200" i="1" dirty="0" smtClean="0"/>
              <a:t> </a:t>
            </a:r>
            <a:r>
              <a:rPr lang="nl-BE" sz="1200" i="1" dirty="0"/>
              <a:t>et al., Cancer Bull, 1986; </a:t>
            </a:r>
            <a:r>
              <a:rPr lang="nl-BE" sz="1200" i="1" dirty="0" err="1"/>
              <a:t>Winningham</a:t>
            </a:r>
            <a:r>
              <a:rPr lang="nl-BE" sz="1200" i="1" dirty="0"/>
              <a:t> et al., </a:t>
            </a:r>
            <a:r>
              <a:rPr lang="nl-BE" sz="1200" i="1" dirty="0" err="1"/>
              <a:t>Oncol</a:t>
            </a:r>
            <a:r>
              <a:rPr lang="nl-BE" sz="1200" i="1" dirty="0"/>
              <a:t> </a:t>
            </a:r>
            <a:r>
              <a:rPr lang="nl-BE" sz="1200" i="1" dirty="0" err="1"/>
              <a:t>Nurs</a:t>
            </a:r>
            <a:r>
              <a:rPr lang="nl-BE" sz="1200" i="1" dirty="0"/>
              <a:t> Form, 1988; </a:t>
            </a:r>
            <a:r>
              <a:rPr lang="nl-BE" sz="1200" i="1" dirty="0" err="1"/>
              <a:t>MacVicar</a:t>
            </a:r>
            <a:r>
              <a:rPr lang="nl-BE" sz="1200" i="1" dirty="0"/>
              <a:t> et al., </a:t>
            </a:r>
            <a:r>
              <a:rPr lang="nl-BE" sz="1200" i="1" dirty="0" err="1"/>
              <a:t>Nurs</a:t>
            </a:r>
            <a:r>
              <a:rPr lang="nl-BE" sz="1200" i="1" dirty="0"/>
              <a:t> </a:t>
            </a:r>
            <a:r>
              <a:rPr lang="nl-BE" sz="1200" i="1" dirty="0" err="1"/>
              <a:t>Res</a:t>
            </a:r>
            <a:r>
              <a:rPr lang="nl-BE" sz="1200" i="1" dirty="0"/>
              <a:t>, </a:t>
            </a:r>
            <a:r>
              <a:rPr lang="nl-BE" sz="1200" i="1" dirty="0" smtClean="0"/>
              <a:t>1989 </a:t>
            </a:r>
            <a:r>
              <a:rPr lang="nl-BE" sz="1200" i="1" dirty="0" err="1" smtClean="0"/>
              <a:t>Winningham</a:t>
            </a:r>
            <a:r>
              <a:rPr lang="nl-BE" sz="1200" i="1" dirty="0" smtClean="0"/>
              <a:t> </a:t>
            </a:r>
            <a:r>
              <a:rPr lang="nl-BE" sz="1200" i="1" dirty="0"/>
              <a:t>et al. </a:t>
            </a:r>
            <a:r>
              <a:rPr lang="nl-BE" sz="1200" i="1" dirty="0" err="1"/>
              <a:t>and</a:t>
            </a:r>
            <a:r>
              <a:rPr lang="nl-BE" sz="1200" i="1" dirty="0"/>
              <a:t> Rose et al., </a:t>
            </a:r>
            <a:r>
              <a:rPr lang="nl-BE" sz="1200" i="1" dirty="0" err="1"/>
              <a:t>Oncology</a:t>
            </a:r>
            <a:r>
              <a:rPr lang="nl-BE" sz="1200" i="1" dirty="0"/>
              <a:t> </a:t>
            </a:r>
            <a:r>
              <a:rPr lang="nl-BE" sz="1200" i="1" dirty="0" err="1"/>
              <a:t>Nursing</a:t>
            </a:r>
            <a:r>
              <a:rPr lang="nl-BE" sz="1200" i="1" dirty="0"/>
              <a:t> Forum, </a:t>
            </a:r>
            <a:r>
              <a:rPr lang="nl-BE" sz="1200" i="1" dirty="0" smtClean="0"/>
              <a:t>1989)</a:t>
            </a:r>
          </a:p>
          <a:p>
            <a:endParaRPr lang="nl-BE" sz="1200" i="1" dirty="0"/>
          </a:p>
          <a:p>
            <a:r>
              <a:rPr lang="en-US" sz="1200" dirty="0" smtClean="0"/>
              <a:t>2003</a:t>
            </a:r>
            <a:r>
              <a:rPr lang="en-US" sz="1200" dirty="0"/>
              <a:t>: first guideline for exercise in cancer </a:t>
            </a:r>
            <a:r>
              <a:rPr lang="en-US" sz="1200" i="1" dirty="0"/>
              <a:t>(Brown et al., CA Cancer J </a:t>
            </a:r>
            <a:r>
              <a:rPr lang="en-US" sz="1200" i="1" dirty="0" err="1"/>
              <a:t>Clin</a:t>
            </a:r>
            <a:r>
              <a:rPr lang="en-US" sz="1200" i="1" dirty="0" smtClean="0"/>
              <a:t>)</a:t>
            </a:r>
          </a:p>
          <a:p>
            <a:pPr marL="50800" indent="0">
              <a:buNone/>
            </a:pPr>
            <a:endParaRPr lang="en-US" sz="1200" i="1" dirty="0"/>
          </a:p>
          <a:p>
            <a:r>
              <a:rPr lang="nl-BE" sz="1200" dirty="0" smtClean="0"/>
              <a:t>2007</a:t>
            </a:r>
            <a:r>
              <a:rPr lang="nl-BE" sz="1200" dirty="0"/>
              <a:t>: PACC </a:t>
            </a:r>
            <a:r>
              <a:rPr lang="nl-BE" sz="1200" dirty="0" err="1"/>
              <a:t>framework</a:t>
            </a:r>
            <a:r>
              <a:rPr lang="nl-BE" sz="1200" dirty="0"/>
              <a:t> </a:t>
            </a:r>
            <a:r>
              <a:rPr lang="nl-BE" sz="1200" i="1" dirty="0"/>
              <a:t>(</a:t>
            </a:r>
            <a:r>
              <a:rPr lang="nl-BE" sz="1200" i="1" dirty="0" err="1"/>
              <a:t>Courneya</a:t>
            </a:r>
            <a:r>
              <a:rPr lang="nl-BE" sz="1200" i="1" dirty="0"/>
              <a:t> </a:t>
            </a:r>
            <a:r>
              <a:rPr lang="nl-BE" sz="1200" i="1" dirty="0" err="1"/>
              <a:t>and</a:t>
            </a:r>
            <a:r>
              <a:rPr lang="nl-BE" sz="1200" i="1" dirty="0"/>
              <a:t> </a:t>
            </a:r>
            <a:r>
              <a:rPr lang="nl-BE" sz="1200" i="1" dirty="0" err="1"/>
              <a:t>Friedenreich</a:t>
            </a:r>
            <a:r>
              <a:rPr lang="nl-BE" sz="1200" i="1" dirty="0"/>
              <a:t>., </a:t>
            </a:r>
            <a:r>
              <a:rPr lang="nl-BE" sz="1200" i="1" dirty="0" err="1"/>
              <a:t>Semin</a:t>
            </a:r>
            <a:r>
              <a:rPr lang="nl-BE" sz="1200" i="1" dirty="0"/>
              <a:t> </a:t>
            </a:r>
            <a:r>
              <a:rPr lang="nl-BE" sz="1200" i="1" dirty="0" err="1"/>
              <a:t>Oncol</a:t>
            </a:r>
            <a:r>
              <a:rPr lang="nl-BE" sz="1200" i="1" dirty="0"/>
              <a:t> </a:t>
            </a:r>
            <a:r>
              <a:rPr lang="nl-BE" sz="1200" i="1" dirty="0" err="1"/>
              <a:t>Nurs</a:t>
            </a:r>
            <a:r>
              <a:rPr lang="nl-BE" sz="1200" i="1" dirty="0" smtClean="0"/>
              <a:t>)</a:t>
            </a:r>
          </a:p>
          <a:p>
            <a:pPr marL="50800" indent="0">
              <a:buNone/>
            </a:pPr>
            <a:endParaRPr lang="nl-BE" sz="1200" i="1" dirty="0"/>
          </a:p>
          <a:p>
            <a:r>
              <a:rPr lang="en-US" sz="1200" dirty="0" smtClean="0"/>
              <a:t>2008</a:t>
            </a:r>
            <a:r>
              <a:rPr lang="en-US" sz="1200" dirty="0"/>
              <a:t>: PA Guidelines Advisory Committee </a:t>
            </a:r>
            <a:r>
              <a:rPr lang="en-US" sz="1200" i="1" dirty="0"/>
              <a:t>(US DHHS</a:t>
            </a:r>
            <a:r>
              <a:rPr lang="en-US" sz="1200" i="1" dirty="0" smtClean="0"/>
              <a:t>)</a:t>
            </a:r>
          </a:p>
          <a:p>
            <a:pPr marL="50800" indent="0">
              <a:buNone/>
            </a:pPr>
            <a:endParaRPr lang="en-US" sz="1200" i="1" dirty="0"/>
          </a:p>
          <a:p>
            <a:r>
              <a:rPr lang="nl-BE" sz="1200" dirty="0" smtClean="0"/>
              <a:t>2010</a:t>
            </a:r>
            <a:r>
              <a:rPr lang="nl-BE" sz="1200" dirty="0"/>
              <a:t>: ACSM first </a:t>
            </a:r>
            <a:r>
              <a:rPr lang="nl-BE" sz="1200" dirty="0" err="1"/>
              <a:t>round</a:t>
            </a:r>
            <a:r>
              <a:rPr lang="nl-BE" sz="1200" dirty="0"/>
              <a:t> </a:t>
            </a:r>
            <a:r>
              <a:rPr lang="nl-BE" sz="1200" dirty="0" err="1"/>
              <a:t>table</a:t>
            </a:r>
            <a:r>
              <a:rPr lang="nl-BE" sz="1200" dirty="0"/>
              <a:t> on </a:t>
            </a:r>
            <a:r>
              <a:rPr lang="nl-BE" sz="1200" dirty="0" err="1"/>
              <a:t>exercise</a:t>
            </a:r>
            <a:r>
              <a:rPr lang="nl-BE" sz="1200" dirty="0"/>
              <a:t> </a:t>
            </a:r>
            <a:r>
              <a:rPr lang="nl-BE" sz="1200" dirty="0" err="1"/>
              <a:t>guidelines</a:t>
            </a:r>
            <a:r>
              <a:rPr lang="nl-BE" sz="1200" dirty="0"/>
              <a:t> </a:t>
            </a:r>
            <a:r>
              <a:rPr lang="nl-BE" sz="1200" i="1" dirty="0"/>
              <a:t>(Schmitz et al., </a:t>
            </a:r>
            <a:r>
              <a:rPr lang="nl-BE" sz="1200" i="1" dirty="0" err="1"/>
              <a:t>Med</a:t>
            </a:r>
            <a:r>
              <a:rPr lang="nl-BE" sz="1200" i="1" dirty="0"/>
              <a:t> </a:t>
            </a:r>
            <a:r>
              <a:rPr lang="nl-BE" sz="1200" i="1" dirty="0" err="1"/>
              <a:t>Sci</a:t>
            </a:r>
            <a:r>
              <a:rPr lang="nl-BE" sz="1200" i="1" dirty="0"/>
              <a:t> </a:t>
            </a:r>
            <a:r>
              <a:rPr lang="nl-BE" sz="1200" i="1" dirty="0" err="1"/>
              <a:t>Sports</a:t>
            </a:r>
            <a:r>
              <a:rPr lang="nl-BE" sz="1200" i="1" dirty="0"/>
              <a:t> </a:t>
            </a:r>
            <a:r>
              <a:rPr lang="nl-BE" sz="1200" i="1" dirty="0" err="1"/>
              <a:t>Exerc</a:t>
            </a:r>
            <a:r>
              <a:rPr lang="nl-BE" sz="1200" i="1" dirty="0" smtClean="0"/>
              <a:t>)</a:t>
            </a:r>
          </a:p>
          <a:p>
            <a:pPr marL="50800" indent="0">
              <a:buNone/>
            </a:pPr>
            <a:endParaRPr lang="nl-BE" sz="1200" i="1" dirty="0" smtClean="0"/>
          </a:p>
          <a:p>
            <a:r>
              <a:rPr lang="nl-BE" sz="1200" dirty="0" smtClean="0"/>
              <a:t>2012</a:t>
            </a:r>
            <a:r>
              <a:rPr lang="nl-BE" sz="1200" dirty="0"/>
              <a:t>: </a:t>
            </a:r>
            <a:r>
              <a:rPr lang="nl-BE" sz="1200" dirty="0" err="1"/>
              <a:t>Nutrition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PA </a:t>
            </a:r>
            <a:r>
              <a:rPr lang="nl-BE" sz="1200" dirty="0" err="1"/>
              <a:t>guidelines</a:t>
            </a:r>
            <a:r>
              <a:rPr lang="nl-BE" sz="1200" dirty="0"/>
              <a:t> </a:t>
            </a:r>
            <a:r>
              <a:rPr lang="nl-BE" sz="1200" dirty="0" err="1"/>
              <a:t>for</a:t>
            </a:r>
            <a:r>
              <a:rPr lang="nl-BE" sz="1200" dirty="0"/>
              <a:t> </a:t>
            </a:r>
            <a:r>
              <a:rPr lang="nl-BE" sz="1200" dirty="0" err="1"/>
              <a:t>survivors</a:t>
            </a:r>
            <a:r>
              <a:rPr lang="nl-BE" sz="1200" dirty="0"/>
              <a:t> </a:t>
            </a:r>
            <a:r>
              <a:rPr lang="nl-BE" sz="1200" i="1" dirty="0"/>
              <a:t>(Rock et al., CA Cancer J </a:t>
            </a:r>
            <a:r>
              <a:rPr lang="nl-BE" sz="1200" i="1" dirty="0" err="1"/>
              <a:t>Clin</a:t>
            </a:r>
            <a:r>
              <a:rPr lang="nl-BE" sz="1200" i="1" dirty="0" smtClean="0"/>
              <a:t>)</a:t>
            </a:r>
          </a:p>
          <a:p>
            <a:pPr marL="50800" indent="0">
              <a:buNone/>
            </a:pPr>
            <a:endParaRPr lang="nl-BE" sz="1200" i="1" dirty="0"/>
          </a:p>
          <a:p>
            <a:r>
              <a:rPr lang="en-US" sz="1200" dirty="0" smtClean="0"/>
              <a:t>2013</a:t>
            </a:r>
            <a:r>
              <a:rPr lang="en-US" sz="1200" dirty="0"/>
              <a:t>: Exercise-oncology research: past, present, future </a:t>
            </a:r>
            <a:r>
              <a:rPr lang="en-US" sz="1200" i="1" dirty="0"/>
              <a:t>(Jones and </a:t>
            </a:r>
            <a:r>
              <a:rPr lang="en-US" sz="1200" i="1" dirty="0" err="1"/>
              <a:t>Alfano</a:t>
            </a:r>
            <a:r>
              <a:rPr lang="en-US" sz="1200" i="1" dirty="0"/>
              <a:t>, </a:t>
            </a:r>
            <a:r>
              <a:rPr lang="en-US" sz="1200" i="1" dirty="0" err="1"/>
              <a:t>Acta</a:t>
            </a:r>
            <a:r>
              <a:rPr lang="en-US" sz="1200" i="1" dirty="0"/>
              <a:t> </a:t>
            </a:r>
            <a:r>
              <a:rPr lang="en-US" sz="1200" i="1" dirty="0" err="1"/>
              <a:t>Oncologica</a:t>
            </a:r>
            <a:r>
              <a:rPr lang="en-US" sz="1200" i="1" dirty="0" smtClean="0"/>
              <a:t>)</a:t>
            </a:r>
          </a:p>
          <a:p>
            <a:pPr marL="50800" indent="0">
              <a:buNone/>
            </a:pPr>
            <a:endParaRPr lang="en-US" sz="1200" i="1" dirty="0"/>
          </a:p>
          <a:p>
            <a:pPr marL="50800" indent="0">
              <a:buNone/>
            </a:pP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2019</a:t>
            </a:r>
            <a:r>
              <a:rPr lang="en-US" sz="1200" b="1" dirty="0"/>
              <a:t>: ACSM international multidisciplinary roundtable on exercise and </a:t>
            </a:r>
            <a:r>
              <a:rPr lang="en-US" sz="1200" b="1" dirty="0" smtClean="0"/>
              <a:t>cancer </a:t>
            </a:r>
            <a:r>
              <a:rPr lang="nl-BE" sz="1200" b="1" dirty="0" smtClean="0"/>
              <a:t>prevention </a:t>
            </a:r>
            <a:r>
              <a:rPr lang="nl-BE" sz="1200" b="1" dirty="0" err="1"/>
              <a:t>and</a:t>
            </a:r>
            <a:r>
              <a:rPr lang="nl-BE" sz="1200" b="1" dirty="0"/>
              <a:t> control </a:t>
            </a:r>
            <a:r>
              <a:rPr lang="nl-BE" sz="1200" b="1" i="1" dirty="0"/>
              <a:t>(Campbell et al., </a:t>
            </a:r>
            <a:r>
              <a:rPr lang="nl-BE" sz="1200" b="1" i="1" dirty="0" err="1"/>
              <a:t>Med</a:t>
            </a:r>
            <a:r>
              <a:rPr lang="nl-BE" sz="1200" b="1" i="1" dirty="0"/>
              <a:t> </a:t>
            </a:r>
            <a:r>
              <a:rPr lang="nl-BE" sz="1200" b="1" i="1" dirty="0" err="1"/>
              <a:t>Sci</a:t>
            </a:r>
            <a:r>
              <a:rPr lang="nl-BE" sz="1200" b="1" i="1" dirty="0"/>
              <a:t> </a:t>
            </a:r>
            <a:r>
              <a:rPr lang="nl-BE" sz="1200" b="1" i="1" dirty="0" err="1"/>
              <a:t>Sports</a:t>
            </a:r>
            <a:r>
              <a:rPr lang="nl-BE" sz="1200" b="1" i="1" dirty="0"/>
              <a:t> </a:t>
            </a:r>
            <a:r>
              <a:rPr lang="nl-BE" sz="1200" b="1" i="1" dirty="0" err="1"/>
              <a:t>Exerc</a:t>
            </a:r>
            <a:r>
              <a:rPr lang="nl-BE" sz="1200" b="1" i="1" dirty="0" smtClean="0"/>
              <a:t>)</a:t>
            </a:r>
          </a:p>
          <a:p>
            <a:pPr marL="50800" indent="0">
              <a:buNone/>
            </a:pP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2019</a:t>
            </a:r>
            <a:r>
              <a:rPr lang="en-US" sz="1200" b="1" dirty="0"/>
              <a:t>: ACSM international multidisciplinary roundtable on physical </a:t>
            </a:r>
            <a:r>
              <a:rPr lang="en-US" sz="1200" b="1" dirty="0" smtClean="0"/>
              <a:t>activity, sedentary </a:t>
            </a:r>
            <a:r>
              <a:rPr lang="en-US" sz="1200" b="1" dirty="0"/>
              <a:t>behavior and cancer prevention and control </a:t>
            </a:r>
            <a:r>
              <a:rPr lang="en-US" sz="1200" b="1" i="1" dirty="0"/>
              <a:t>(Patel et al., </a:t>
            </a:r>
            <a:r>
              <a:rPr lang="en-US" sz="1200" b="1" i="1" dirty="0" smtClean="0"/>
              <a:t>Med </a:t>
            </a:r>
            <a:r>
              <a:rPr lang="en-US" sz="1200" b="1" i="1" dirty="0" err="1"/>
              <a:t>Sci</a:t>
            </a:r>
            <a:r>
              <a:rPr lang="en-US" sz="1200" b="1" i="1" dirty="0"/>
              <a:t> Sports </a:t>
            </a:r>
            <a:r>
              <a:rPr lang="en-US" sz="1200" b="1" i="1" dirty="0" err="1"/>
              <a:t>Exerc</a:t>
            </a:r>
            <a:r>
              <a:rPr lang="en-US" sz="1200" b="1" i="1" dirty="0" smtClean="0"/>
              <a:t>)</a:t>
            </a:r>
          </a:p>
          <a:p>
            <a:pPr marL="50800" indent="0">
              <a:buNone/>
            </a:pPr>
            <a:endParaRPr lang="en-US" sz="1200" i="1" dirty="0"/>
          </a:p>
          <a:p>
            <a:r>
              <a:rPr lang="en-US" sz="1200" dirty="0" smtClean="0"/>
              <a:t>2019</a:t>
            </a:r>
            <a:r>
              <a:rPr lang="en-US" sz="1200" dirty="0"/>
              <a:t>: Exercise is Medicine in Oncology </a:t>
            </a:r>
            <a:r>
              <a:rPr lang="en-US" sz="1200" i="1" dirty="0"/>
              <a:t>(Schmitz et al., CA Cancer J </a:t>
            </a:r>
            <a:r>
              <a:rPr lang="en-US" sz="1200" i="1" dirty="0" err="1"/>
              <a:t>Clin</a:t>
            </a:r>
            <a:r>
              <a:rPr lang="en-US" sz="1200" i="1" dirty="0"/>
              <a:t>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28955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="" xmlns:a16="http://schemas.microsoft.com/office/drawing/2014/main" id="{0D5FE9A6-CDB4-E746-A549-59896911F262}"/>
              </a:ext>
            </a:extLst>
          </p:cNvPr>
          <p:cNvSpPr/>
          <p:nvPr/>
        </p:nvSpPr>
        <p:spPr>
          <a:xfrm>
            <a:off x="221342" y="2078181"/>
            <a:ext cx="2727050" cy="1487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dirty="0"/>
              <a:t>Take it easy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="" xmlns:a16="http://schemas.microsoft.com/office/drawing/2014/main" id="{156728AA-1C67-C449-A4F1-F5344CC69810}"/>
              </a:ext>
            </a:extLst>
          </p:cNvPr>
          <p:cNvSpPr/>
          <p:nvPr/>
        </p:nvSpPr>
        <p:spPr>
          <a:xfrm>
            <a:off x="4451936" y="2078180"/>
            <a:ext cx="2748964" cy="1487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dirty="0"/>
              <a:t>Get moving</a:t>
            </a:r>
          </a:p>
        </p:txBody>
      </p:sp>
      <p:sp>
        <p:nvSpPr>
          <p:cNvPr id="10" name="Pijl links 9">
            <a:extLst>
              <a:ext uri="{FF2B5EF4-FFF2-40B4-BE49-F238E27FC236}">
                <a16:creationId xmlns="" xmlns:a16="http://schemas.microsoft.com/office/drawing/2014/main" id="{31DF6FEF-A83E-774C-A84B-E418C51B526B}"/>
              </a:ext>
            </a:extLst>
          </p:cNvPr>
          <p:cNvSpPr/>
          <p:nvPr/>
        </p:nvSpPr>
        <p:spPr>
          <a:xfrm>
            <a:off x="3336610" y="2413238"/>
            <a:ext cx="990186" cy="5695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Graphic 12" descr="Universele toegang">
            <a:extLst>
              <a:ext uri="{FF2B5EF4-FFF2-40B4-BE49-F238E27FC236}">
                <a16:creationId xmlns="" xmlns:a16="http://schemas.microsoft.com/office/drawing/2014/main" id="{5A08B719-6813-5844-9674-50D6D71E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7833" r="45328"/>
          <a:stretch/>
        </p:blipFill>
        <p:spPr>
          <a:xfrm flipH="1">
            <a:off x="2076495" y="3565925"/>
            <a:ext cx="702959" cy="2619151"/>
          </a:xfrm>
          <a:prstGeom prst="rect">
            <a:avLst/>
          </a:prstGeom>
        </p:spPr>
      </p:pic>
      <p:pic>
        <p:nvPicPr>
          <p:cNvPr id="14" name="Graphic 13" descr="Lopen">
            <a:extLst>
              <a:ext uri="{FF2B5EF4-FFF2-40B4-BE49-F238E27FC236}">
                <a16:creationId xmlns="" xmlns:a16="http://schemas.microsoft.com/office/drawing/2014/main" id="{3055046C-F193-484E-A5FF-914595DF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877" y="4125190"/>
            <a:ext cx="1517929" cy="1517929"/>
          </a:xfrm>
          <a:prstGeom prst="rect">
            <a:avLst/>
          </a:prstGeom>
        </p:spPr>
      </p:pic>
      <p:sp>
        <p:nvSpPr>
          <p:cNvPr id="9" name="Afgeronde rechthoek 8">
            <a:extLst>
              <a:ext uri="{FF2B5EF4-FFF2-40B4-BE49-F238E27FC236}">
                <a16:creationId xmlns="" xmlns:a16="http://schemas.microsoft.com/office/drawing/2014/main" id="{1CDFFAF8-77FC-374F-9B40-56EDA70EBE5A}"/>
              </a:ext>
            </a:extLst>
          </p:cNvPr>
          <p:cNvSpPr/>
          <p:nvPr/>
        </p:nvSpPr>
        <p:spPr>
          <a:xfrm>
            <a:off x="8945608" y="2078181"/>
            <a:ext cx="2785728" cy="148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dirty="0"/>
              <a:t>Tailored &amp; prescribed exercise</a:t>
            </a:r>
          </a:p>
        </p:txBody>
      </p:sp>
      <p:sp>
        <p:nvSpPr>
          <p:cNvPr id="11" name="Pijl links 10">
            <a:extLst>
              <a:ext uri="{FF2B5EF4-FFF2-40B4-BE49-F238E27FC236}">
                <a16:creationId xmlns="" xmlns:a16="http://schemas.microsoft.com/office/drawing/2014/main" id="{EEEEE0CA-138F-4A41-A73C-75E825C6F6B5}"/>
              </a:ext>
            </a:extLst>
          </p:cNvPr>
          <p:cNvSpPr/>
          <p:nvPr/>
        </p:nvSpPr>
        <p:spPr>
          <a:xfrm>
            <a:off x="7692344" y="2413237"/>
            <a:ext cx="990186" cy="5695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Graphic 14" descr="Lopen">
            <a:extLst>
              <a:ext uri="{FF2B5EF4-FFF2-40B4-BE49-F238E27FC236}">
                <a16:creationId xmlns="" xmlns:a16="http://schemas.microsoft.com/office/drawing/2014/main" id="{8E940882-6203-9548-BDA3-1A8628338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5592" y="4226011"/>
            <a:ext cx="1568208" cy="1568208"/>
          </a:xfrm>
          <a:prstGeom prst="rect">
            <a:avLst/>
          </a:prstGeom>
        </p:spPr>
      </p:pic>
      <p:pic>
        <p:nvPicPr>
          <p:cNvPr id="16" name="Graphic 15" descr="Gebruikersnetwerk ">
            <a:extLst>
              <a:ext uri="{FF2B5EF4-FFF2-40B4-BE49-F238E27FC236}">
                <a16:creationId xmlns="" xmlns:a16="http://schemas.microsoft.com/office/drawing/2014/main" id="{9F7581C2-3254-E54E-AE94-6BBBC925E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3088" y="4226011"/>
            <a:ext cx="1013418" cy="1013418"/>
          </a:xfrm>
          <a:prstGeom prst="rect">
            <a:avLst/>
          </a:prstGeom>
        </p:spPr>
      </p:pic>
      <p:sp>
        <p:nvSpPr>
          <p:cNvPr id="12" name="Google Shape;122;gcac67c6832_1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 dirty="0" smtClean="0">
                <a:latin typeface="Trebuchet MS" panose="020B0603020202020204" pitchFamily="34" charset="0"/>
              </a:rPr>
              <a:t>		Evolutie beweegrichtlijnen bij kanker</a:t>
            </a:r>
            <a:endParaRPr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cff319075_0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latin typeface="Calibri" panose="020F0502020204030204" pitchFamily="34" charset="0"/>
              </a:rPr>
              <a:t>		</a:t>
            </a:r>
            <a:r>
              <a:rPr lang="nl-BE" sz="4000" dirty="0" err="1" smtClean="0">
                <a:latin typeface="Trebuchet MS" panose="020B0603020202020204" pitchFamily="34" charset="0"/>
              </a:rPr>
              <a:t>Physical</a:t>
            </a:r>
            <a:r>
              <a:rPr lang="nl-BE" sz="4000" dirty="0" smtClean="0">
                <a:latin typeface="Trebuchet MS" panose="020B0603020202020204" pitchFamily="34" charset="0"/>
              </a:rPr>
              <a:t> </a:t>
            </a:r>
            <a:r>
              <a:rPr lang="nl-BE" sz="4000" dirty="0" err="1" smtClean="0">
                <a:latin typeface="Trebuchet MS" panose="020B0603020202020204" pitchFamily="34" charset="0"/>
              </a:rPr>
              <a:t>activity</a:t>
            </a:r>
            <a:r>
              <a:rPr lang="nl-BE" sz="4000" dirty="0" smtClean="0">
                <a:latin typeface="Trebuchet MS" panose="020B0603020202020204" pitchFamily="34" charset="0"/>
              </a:rPr>
              <a:t> </a:t>
            </a:r>
            <a:r>
              <a:rPr lang="nl-BE" sz="4000" dirty="0" err="1" smtClean="0">
                <a:latin typeface="Trebuchet MS" panose="020B0603020202020204" pitchFamily="34" charset="0"/>
              </a:rPr>
              <a:t>vs</a:t>
            </a:r>
            <a:r>
              <a:rPr lang="nl-BE" sz="4000" dirty="0" smtClean="0">
                <a:latin typeface="Trebuchet MS" panose="020B0603020202020204" pitchFamily="34" charset="0"/>
              </a:rPr>
              <a:t> </a:t>
            </a:r>
            <a:r>
              <a:rPr lang="nl-BE" sz="4000" dirty="0" err="1" smtClean="0">
                <a:latin typeface="Trebuchet MS" panose="020B0603020202020204" pitchFamily="34" charset="0"/>
              </a:rPr>
              <a:t>excercise</a:t>
            </a:r>
            <a:endParaRPr sz="4000" dirty="0">
              <a:latin typeface="Trebuchet MS" panose="020B0603020202020204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/>
        </p:nvSpPr>
        <p:spPr>
          <a:xfrm>
            <a:off x="505691" y="1596230"/>
            <a:ext cx="10515600" cy="485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ebdings" panose="05030102010509060703" pitchFamily="18" charset="2"/>
              <a:buChar char="4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0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64000" indent="-32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>
                <a:latin typeface="Trebuchet MS" panose="020B0603020202020204" pitchFamily="34" charset="0"/>
              </a:rPr>
              <a:t> </a:t>
            </a:r>
            <a:r>
              <a:rPr lang="nl-NL" sz="1600" i="1" dirty="0">
                <a:solidFill>
                  <a:schemeClr val="bg2"/>
                </a:solidFill>
                <a:latin typeface="Trebuchet MS" panose="020B0603020202020204" pitchFamily="34" charset="0"/>
              </a:rPr>
              <a:t>Fysieke activiteit (</a:t>
            </a:r>
            <a:r>
              <a:rPr lang="nl-NL" sz="1600" i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physical</a:t>
            </a:r>
            <a:r>
              <a:rPr lang="nl-NL" sz="1600" i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nl-NL" sz="1600" i="1" dirty="0" err="1">
                <a:solidFill>
                  <a:schemeClr val="bg2"/>
                </a:solidFill>
                <a:latin typeface="Trebuchet MS" panose="020B0603020202020204" pitchFamily="34" charset="0"/>
              </a:rPr>
              <a:t>activity</a:t>
            </a:r>
            <a:r>
              <a:rPr lang="nl-NL" sz="1600" i="1" dirty="0">
                <a:solidFill>
                  <a:schemeClr val="bg2"/>
                </a:solidFill>
                <a:latin typeface="Trebuchet MS" panose="020B0603020202020204" pitchFamily="34" charset="0"/>
              </a:rPr>
              <a:t>): </a:t>
            </a:r>
            <a:r>
              <a:rPr lang="nl-NL" sz="1600" dirty="0">
                <a:solidFill>
                  <a:schemeClr val="bg2"/>
                </a:solidFill>
                <a:latin typeface="Trebuchet MS" panose="020B0603020202020204" pitchFamily="34" charset="0"/>
              </a:rPr>
              <a:t>elke beweging die geproduceerd wordt door de skeletspieren waarbij er energieverbruik is.</a:t>
            </a: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r>
              <a:rPr lang="nl-NL" sz="1600" dirty="0" smtClean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 </a:t>
            </a:r>
            <a:r>
              <a:rPr lang="nl-NL" sz="1600" i="1" dirty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Bewegingsoefeningen (</a:t>
            </a:r>
            <a:r>
              <a:rPr lang="nl-NL" sz="1600" i="1" dirty="0" err="1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exercise</a:t>
            </a:r>
            <a:r>
              <a:rPr lang="nl-NL" sz="1600" i="1" dirty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): </a:t>
            </a:r>
            <a:r>
              <a:rPr lang="nl-NL" sz="1600" dirty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een onderdeel van fysieke activiteit, die gepland, 	gestructureerd en repetitief is én het doel heeft om de fitheid te verbeteren of </a:t>
            </a:r>
            <a:r>
              <a:rPr lang="nl-NL" sz="1600" dirty="0" smtClean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onderhouden</a:t>
            </a:r>
            <a:r>
              <a:rPr lang="nl-NL" sz="1600" dirty="0">
                <a:solidFill>
                  <a:schemeClr val="bg2"/>
                </a:solidFill>
                <a:latin typeface="Trebuchet MS" panose="020B0603020202020204" pitchFamily="34" charset="0"/>
                <a:sym typeface="Wingdings" pitchFamily="2" charset="2"/>
              </a:rPr>
              <a:t>. </a:t>
            </a:r>
            <a:endParaRPr lang="nl-NL" sz="1600" dirty="0" smtClean="0">
              <a:solidFill>
                <a:schemeClr val="bg2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endParaRPr lang="nl-NL" sz="1600" dirty="0" smtClean="0">
              <a:solidFill>
                <a:schemeClr val="bg2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nl-NL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1027" t="40131" r="17706" b="15619"/>
          <a:stretch/>
        </p:blipFill>
        <p:spPr>
          <a:xfrm>
            <a:off x="7249100" y="2169025"/>
            <a:ext cx="2082188" cy="125592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41566" t="26083" r="28976" b="28615"/>
          <a:stretch/>
        </p:blipFill>
        <p:spPr>
          <a:xfrm>
            <a:off x="2236423" y="2036663"/>
            <a:ext cx="1604897" cy="1388285"/>
          </a:xfrm>
          <a:prstGeom prst="rect">
            <a:avLst/>
          </a:prstGeom>
        </p:spPr>
      </p:pic>
      <p:pic>
        <p:nvPicPr>
          <p:cNvPr id="1026" name="Picture 2" descr="Traplopen wordt makkelijk door slimme tr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3" y="2169025"/>
            <a:ext cx="2301186" cy="12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08305958-1b48-4804-a9b4-7d3adad3e38d@a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4" b="31383"/>
          <a:stretch/>
        </p:blipFill>
        <p:spPr bwMode="auto">
          <a:xfrm>
            <a:off x="2060417" y="4490048"/>
            <a:ext cx="1401763" cy="155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2e239826-7b4f-417f-95a7-5f524a3ea424@a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 b="21476"/>
          <a:stretch/>
        </p:blipFill>
        <p:spPr bwMode="auto">
          <a:xfrm>
            <a:off x="8143524" y="4448941"/>
            <a:ext cx="1401763" cy="16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6427e5ce-2869-4adf-b20d-731913fa4561@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23176"/>
          <a:stretch/>
        </p:blipFill>
        <p:spPr bwMode="auto">
          <a:xfrm>
            <a:off x="4186986" y="4386531"/>
            <a:ext cx="1401763" cy="175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647acbf-cf48-415d-82fa-c1a4d3489f3f@a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5" b="19496"/>
          <a:stretch/>
        </p:blipFill>
        <p:spPr bwMode="auto">
          <a:xfrm>
            <a:off x="6007160" y="4386531"/>
            <a:ext cx="1411558" cy="17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052991" y="6489451"/>
            <a:ext cx="199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/>
              <a:t>Bron : eigen fotomateriaal/UZ Gent</a:t>
            </a:r>
            <a:endParaRPr lang="nl-B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cff319075_0_134"/>
          <p:cNvSpPr txBox="1">
            <a:spLocks noGrp="1"/>
          </p:cNvSpPr>
          <p:nvPr>
            <p:ph type="title"/>
          </p:nvPr>
        </p:nvSpPr>
        <p:spPr>
          <a:xfrm>
            <a:off x="838200" y="312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 dirty="0" smtClean="0">
                <a:latin typeface="Trebuchet MS" panose="020B0603020202020204" pitchFamily="34" charset="0"/>
              </a:rPr>
              <a:t>Bewijs positieve effecten beweging bij kanker</a:t>
            </a:r>
            <a:endParaRPr sz="3600" dirty="0">
              <a:latin typeface="Trebuchet MS" panose="020B0603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9" y="1995874"/>
            <a:ext cx="10553091" cy="3468925"/>
          </a:xfrm>
          <a:prstGeom prst="rect">
            <a:avLst/>
          </a:prstGeom>
        </p:spPr>
      </p:pic>
      <p:cxnSp>
        <p:nvCxnSpPr>
          <p:cNvPr id="4" name="Rechte verbindingslijn 3"/>
          <p:cNvCxnSpPr/>
          <p:nvPr/>
        </p:nvCxnSpPr>
        <p:spPr>
          <a:xfrm flipV="1">
            <a:off x="4582391" y="5548745"/>
            <a:ext cx="6452754" cy="1039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JL-OMLAAG 4"/>
          <p:cNvSpPr/>
          <p:nvPr/>
        </p:nvSpPr>
        <p:spPr>
          <a:xfrm>
            <a:off x="1056409" y="5708111"/>
            <a:ext cx="145473" cy="207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582391" y="5968321"/>
            <a:ext cx="408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Trebuchet MS" panose="020B0603020202020204" pitchFamily="34" charset="0"/>
              </a:rPr>
              <a:t>Momenteel</a:t>
            </a:r>
            <a:r>
              <a:rPr lang="nl-BE" dirty="0" smtClean="0">
                <a:latin typeface="Trebuchet MS" panose="020B0603020202020204" pitchFamily="34" charset="0"/>
              </a:rPr>
              <a:t> nog matig/ onvoldoende bewijs, </a:t>
            </a:r>
          </a:p>
          <a:p>
            <a:r>
              <a:rPr lang="nl-BE" dirty="0" smtClean="0">
                <a:latin typeface="Trebuchet MS" panose="020B0603020202020204" pitchFamily="34" charset="0"/>
              </a:rPr>
              <a:t>onderzoek bezig bij aantal van deze parameters</a:t>
            </a:r>
            <a:endParaRPr lang="nl-BE" dirty="0">
              <a:latin typeface="Trebuchet MS" panose="020B0603020202020204" pitchFamily="34" charset="0"/>
            </a:endParaRPr>
          </a:p>
        </p:txBody>
      </p:sp>
      <p:sp>
        <p:nvSpPr>
          <p:cNvPr id="7" name="PIJL-OMLAAG 6"/>
          <p:cNvSpPr/>
          <p:nvPr/>
        </p:nvSpPr>
        <p:spPr>
          <a:xfrm>
            <a:off x="5036127" y="5815445"/>
            <a:ext cx="145473" cy="207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838200" y="6000431"/>
            <a:ext cx="197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rebuchet MS" panose="020B0603020202020204" pitchFamily="34" charset="0"/>
              </a:rPr>
              <a:t>Sterke evidentie</a:t>
            </a:r>
            <a:endParaRPr lang="nl-BE" dirty="0">
              <a:latin typeface="Trebuchet MS" panose="020B0603020202020204" pitchFamily="34" charset="0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56409" y="5547998"/>
            <a:ext cx="188941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60DB9DDA-C128-284E-99AF-9047D2CCF356}"/>
              </a:ext>
            </a:extLst>
          </p:cNvPr>
          <p:cNvSpPr txBox="1"/>
          <p:nvPr/>
        </p:nvSpPr>
        <p:spPr>
          <a:xfrm>
            <a:off x="9111393" y="6291486"/>
            <a:ext cx="28072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solidFill>
                  <a:schemeClr val="tx1"/>
                </a:solidFill>
              </a:rPr>
              <a:t>Patel et al., 2019; Campbell et al., 2019 &amp; Schmitz et al.,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ff319075_0_165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chemeClr val="accent1"/>
              </a:buClr>
              <a:buSzPts val="4600"/>
            </a:pPr>
            <a:r>
              <a:rPr lang="nl-BE" sz="4000" dirty="0"/>
              <a:t>Impact van beweging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="" xmlns:a16="http://schemas.microsoft.com/office/drawing/2014/main" id="{7754C22F-5216-EB44-B573-170D98BA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0891838" cy="4351338"/>
          </a:xfrm>
        </p:spPr>
        <p:txBody>
          <a:bodyPr>
            <a:normAutofit/>
          </a:bodyPr>
          <a:lstStyle/>
          <a:p>
            <a:endParaRPr lang="nl-BE" sz="2000" dirty="0" smtClean="0"/>
          </a:p>
          <a:p>
            <a:r>
              <a:rPr lang="nl-BE" sz="2000" dirty="0" smtClean="0"/>
              <a:t>Daling </a:t>
            </a:r>
            <a:r>
              <a:rPr lang="nl-BE" sz="2000" dirty="0"/>
              <a:t>in complicaties gereleteerd aan de kanker</a:t>
            </a:r>
          </a:p>
          <a:p>
            <a:r>
              <a:rPr lang="nl-BE" sz="2000" dirty="0"/>
              <a:t>Daling in complicaties gerelateerd aan de kankerbehandeling</a:t>
            </a:r>
          </a:p>
          <a:p>
            <a:r>
              <a:rPr lang="nl-BE" sz="2000" dirty="0"/>
              <a:t>Daling van de bijwerkingen van de kankerbehandeling</a:t>
            </a:r>
          </a:p>
          <a:p>
            <a:r>
              <a:rPr lang="nl-BE" sz="2000" dirty="0"/>
              <a:t>Algemene verbetering van de kwaliteit van leven en dagelijks functioneren</a:t>
            </a:r>
          </a:p>
          <a:p>
            <a:r>
              <a:rPr lang="nl-BE" sz="2000" dirty="0"/>
              <a:t>Positief effect op mentaal welzijn </a:t>
            </a:r>
          </a:p>
          <a:p>
            <a:r>
              <a:rPr lang="nl-BE" sz="2000" dirty="0"/>
              <a:t>Impact op herval en survival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465" y="4273071"/>
            <a:ext cx="2373498" cy="23734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7A34E1-B556-DC47-8393-64123FA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Invloed van FA en sedentair gedrag kankerpreventie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C3E750FA-1D6C-414C-A416-CED1AAB0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1980"/>
            <a:ext cx="7061726" cy="248793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3E5A154C-B35C-EA42-B16D-1A910FC2AD93}"/>
              </a:ext>
            </a:extLst>
          </p:cNvPr>
          <p:cNvSpPr/>
          <p:nvPr/>
        </p:nvSpPr>
        <p:spPr>
          <a:xfrm>
            <a:off x="766104" y="2570008"/>
            <a:ext cx="1386547" cy="8335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E24C44A-3AFC-2444-8C8D-7ED5154B77C6}"/>
              </a:ext>
            </a:extLst>
          </p:cNvPr>
          <p:cNvSpPr txBox="1"/>
          <p:nvPr/>
        </p:nvSpPr>
        <p:spPr>
          <a:xfrm>
            <a:off x="3860252" y="4769919"/>
            <a:ext cx="2105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Patel et al., 2019; Campbell et al., 2019 &amp; Schmitz et al., 2019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D5DDBB6-FEB9-43B7-A51A-D4F6FC3D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737" y="2986763"/>
            <a:ext cx="2633523" cy="322523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595498" y="629262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800" dirty="0"/>
              <a:t>https://www.acsm.org/news-detail/2019/10/16/expert-panel-cancer-treatment-plans-should-include-tailored-exercise-prescriptions</a:t>
            </a:r>
          </a:p>
        </p:txBody>
      </p:sp>
    </p:spTree>
    <p:extLst>
      <p:ext uri="{BB962C8B-B14F-4D97-AF65-F5344CB8AC3E}">
        <p14:creationId xmlns:p14="http://schemas.microsoft.com/office/powerpoint/2010/main" val="40518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779" y="299224"/>
            <a:ext cx="10515600" cy="874128"/>
          </a:xfrm>
        </p:spPr>
        <p:txBody>
          <a:bodyPr/>
          <a:lstStyle/>
          <a:p>
            <a:r>
              <a:rPr lang="nl-NL" dirty="0" smtClean="0">
                <a:latin typeface="Trebuchet MS" panose="020B0603020202020204" pitchFamily="34" charset="0"/>
              </a:rPr>
              <a:t>				Wanneer ?</a:t>
            </a:r>
            <a:endParaRPr lang="nl-NL" dirty="0">
              <a:latin typeface="Trebuchet MS" panose="020B0603020202020204" pitchFamily="34" charset="0"/>
            </a:endParaRPr>
          </a:p>
        </p:txBody>
      </p:sp>
      <p:sp>
        <p:nvSpPr>
          <p:cNvPr id="5" name="AutoShape 4" descr="Physical activity and cancer control framework. From Courneya KS, Friedenreich CM. Physical activity and cancer control. Semin Oncol Nurs. 2007;23(4):242-252. Copyright 2007. Reprinted with permission from Elsevier.  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458026" y="6275454"/>
            <a:ext cx="2995863" cy="3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0800" indent="0">
              <a:buNone/>
            </a:pPr>
            <a:r>
              <a:rPr lang="nb-NO" sz="800" i="1" dirty="0" smtClean="0">
                <a:solidFill>
                  <a:schemeClr val="tx1"/>
                </a:solidFill>
              </a:rPr>
              <a:t>Hojmann </a:t>
            </a:r>
            <a:r>
              <a:rPr lang="nb-NO" sz="800" i="1" dirty="0">
                <a:solidFill>
                  <a:schemeClr val="tx1"/>
                </a:solidFill>
              </a:rPr>
              <a:t>et al., Cell Metabolism, 2018</a:t>
            </a:r>
            <a:endParaRPr lang="nl-BE" sz="800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30" y="1355643"/>
            <a:ext cx="4849744" cy="47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7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844CEA-8E91-6843-B025-18087237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/>
              <a:t>Algemene richtlijnen fysieke activiteit </a:t>
            </a:r>
            <a:endParaRPr lang="nl-BE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DE1A2E3-F9D6-E343-A428-7A3257330D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000" b="1" dirty="0"/>
              <a:t>Aerobe training</a:t>
            </a:r>
            <a:endParaRPr lang="nl-BE" sz="2000" dirty="0"/>
          </a:p>
          <a:p>
            <a:r>
              <a:rPr lang="nl-BE" sz="2000" dirty="0"/>
              <a:t>3x/week</a:t>
            </a:r>
          </a:p>
          <a:p>
            <a:r>
              <a:rPr lang="nl-BE" sz="2000" dirty="0"/>
              <a:t>Min. 30 min per sessie </a:t>
            </a:r>
          </a:p>
          <a:p>
            <a:r>
              <a:rPr lang="nl-BE" sz="2000" dirty="0"/>
              <a:t>Matige intensiteit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D1C2535E-B80D-E741-A78A-9ADC774EA2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1800" b="1" dirty="0"/>
              <a:t>Krachttraining</a:t>
            </a:r>
            <a:endParaRPr lang="nl-BE" sz="1800" dirty="0"/>
          </a:p>
          <a:p>
            <a:r>
              <a:rPr lang="nl-BE" sz="1800" dirty="0"/>
              <a:t>2x/week</a:t>
            </a:r>
          </a:p>
          <a:p>
            <a:r>
              <a:rPr lang="nl-BE" sz="1800" dirty="0"/>
              <a:t>1 oefening voor elke grote spiergroep, met 2 sets van 8-15 herhalingen </a:t>
            </a:r>
          </a:p>
          <a:p>
            <a:r>
              <a:rPr lang="nl-BE" sz="1800" dirty="0"/>
              <a:t>Min. 60% 1RM</a:t>
            </a:r>
          </a:p>
          <a:p>
            <a:endParaRPr lang="nl-BE" dirty="0"/>
          </a:p>
        </p:txBody>
      </p:sp>
      <p:pic>
        <p:nvPicPr>
          <p:cNvPr id="7" name="Graphic 66" descr="Rennen">
            <a:extLst>
              <a:ext uri="{FF2B5EF4-FFF2-40B4-BE49-F238E27FC236}">
                <a16:creationId xmlns="" xmlns:a16="http://schemas.microsoft.com/office/drawing/2014/main" id="{4C9D96ED-1993-C049-AADF-53FA1D0AD5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8191" y="3927767"/>
            <a:ext cx="1800809" cy="1781089"/>
          </a:xfrm>
          <a:prstGeom prst="rect">
            <a:avLst/>
          </a:prstGeom>
        </p:spPr>
      </p:pic>
      <p:pic>
        <p:nvPicPr>
          <p:cNvPr id="8" name="Graphic 67" descr="Bodybuilder">
            <a:extLst>
              <a:ext uri="{FF2B5EF4-FFF2-40B4-BE49-F238E27FC236}">
                <a16:creationId xmlns="" xmlns:a16="http://schemas.microsoft.com/office/drawing/2014/main" id="{0282CF63-4103-874E-994D-212C1ECA7A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1291" y="3927767"/>
            <a:ext cx="1561350" cy="186039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664A19CE-E3B6-5B4F-B813-1AE6E9197C64}"/>
              </a:ext>
            </a:extLst>
          </p:cNvPr>
          <p:cNvSpPr/>
          <p:nvPr/>
        </p:nvSpPr>
        <p:spPr>
          <a:xfrm>
            <a:off x="3784610" y="4403170"/>
            <a:ext cx="3826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Gedurende minstens 8-12 weken</a:t>
            </a:r>
          </a:p>
          <a:p>
            <a:r>
              <a:rPr lang="nl-BE" sz="2100" dirty="0">
                <a:solidFill>
                  <a:schemeClr val="bg1"/>
                </a:solidFill>
                <a:latin typeface="Times New Roman" panose="02020603050405020304" pitchFamily="18" charset="0"/>
              </a:rPr>
              <a:t>supervised &gt;&gt;&gt; unsupervised</a:t>
            </a:r>
          </a:p>
          <a:p>
            <a:endParaRPr lang="nl-BE" sz="21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BE" sz="2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5B66A1A6-14BD-104B-8FAF-9ED84FC01DF6}"/>
              </a:ext>
            </a:extLst>
          </p:cNvPr>
          <p:cNvSpPr txBox="1"/>
          <p:nvPr/>
        </p:nvSpPr>
        <p:spPr>
          <a:xfrm>
            <a:off x="3987458" y="6333492"/>
            <a:ext cx="28072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solidFill>
                  <a:schemeClr val="bg1"/>
                </a:solidFill>
              </a:rPr>
              <a:t>Patel et al., 2019; Campbell et al., 2019 &amp; Schmitz et al., 2019</a:t>
            </a:r>
          </a:p>
        </p:txBody>
      </p:sp>
    </p:spTree>
    <p:extLst>
      <p:ext uri="{BB962C8B-B14F-4D97-AF65-F5344CB8AC3E}">
        <p14:creationId xmlns:p14="http://schemas.microsoft.com/office/powerpoint/2010/main" val="178099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25538061-F0FA-4840-926F-3AF770FCE3E0}"/>
              </a:ext>
            </a:extLst>
          </p:cNvPr>
          <p:cNvSpPr txBox="1"/>
          <p:nvPr/>
        </p:nvSpPr>
        <p:spPr>
          <a:xfrm>
            <a:off x="1873888" y="1947207"/>
            <a:ext cx="20741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Flexibility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Stretch </a:t>
            </a:r>
            <a:r>
              <a:rPr lang="en-US" dirty="0" err="1" smtClean="0">
                <a:solidFill>
                  <a:schemeClr val="tx1"/>
                </a:solidFill>
              </a:rPr>
              <a:t>voorzichtig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grote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spiergroepen</a:t>
            </a:r>
            <a:r>
              <a:rPr lang="en-US" dirty="0" smtClean="0">
                <a:solidFill>
                  <a:schemeClr val="tx1"/>
                </a:solidFill>
              </a:rPr>
              <a:t> 2-3x/week.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 </a:t>
            </a:r>
            <a:r>
              <a:rPr lang="en-US" dirty="0" err="1" smtClean="0">
                <a:solidFill>
                  <a:schemeClr val="tx1"/>
                </a:solidFill>
              </a:rPr>
              <a:t>langzaam</a:t>
            </a:r>
            <a:r>
              <a:rPr lang="en-US" dirty="0" smtClean="0">
                <a:solidFill>
                  <a:schemeClr val="tx1"/>
                </a:solidFill>
              </a:rPr>
              <a:t> tot </a:t>
            </a:r>
            <a:r>
              <a:rPr lang="en-US" dirty="0" err="1" smtClean="0">
                <a:solidFill>
                  <a:schemeClr val="tx1"/>
                </a:solidFill>
              </a:rPr>
              <a:t>rek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niet</a:t>
            </a:r>
            <a:r>
              <a:rPr lang="en-US" dirty="0" smtClean="0">
                <a:solidFill>
                  <a:schemeClr val="tx1"/>
                </a:solidFill>
              </a:rPr>
              <a:t> tot </a:t>
            </a:r>
            <a:r>
              <a:rPr lang="en-US" dirty="0" err="1" smtClean="0">
                <a:solidFill>
                  <a:schemeClr val="tx1"/>
                </a:solidFill>
              </a:rPr>
              <a:t>pijn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Hou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rek</a:t>
            </a:r>
            <a:r>
              <a:rPr lang="en-US" dirty="0" smtClean="0">
                <a:solidFill>
                  <a:schemeClr val="tx1"/>
                </a:solidFill>
              </a:rPr>
              <a:t> 20-30 </a:t>
            </a:r>
            <a:r>
              <a:rPr lang="en-US" dirty="0" err="1" smtClean="0">
                <a:solidFill>
                  <a:schemeClr val="tx1"/>
                </a:solidFill>
              </a:rPr>
              <a:t>seconden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Vraag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nodig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beweegspecialist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kinesitherapeut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40C4009-D1EE-40A1-853A-86AB78716C43}"/>
              </a:ext>
            </a:extLst>
          </p:cNvPr>
          <p:cNvSpPr txBox="1"/>
          <p:nvPr/>
        </p:nvSpPr>
        <p:spPr>
          <a:xfrm>
            <a:off x="4170726" y="4227630"/>
            <a:ext cx="22880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Take More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Steps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Gebruik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een</a:t>
            </a:r>
            <a:r>
              <a:rPr lang="en-US" dirty="0" smtClean="0">
                <a:solidFill>
                  <a:schemeClr val="tx1"/>
                </a:solidFill>
              </a:rPr>
              <a:t> activity tracker of smartphone om je </a:t>
            </a:r>
            <a:r>
              <a:rPr lang="en-US" dirty="0" err="1" smtClean="0">
                <a:solidFill>
                  <a:schemeClr val="tx1"/>
                </a:solidFill>
              </a:rPr>
              <a:t>stappen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tellen</a:t>
            </a:r>
            <a:r>
              <a:rPr lang="en-US" dirty="0" smtClean="0">
                <a:solidFill>
                  <a:schemeClr val="tx1"/>
                </a:solidFill>
              </a:rPr>
              <a:t>, zo </a:t>
            </a:r>
            <a:r>
              <a:rPr lang="en-US" dirty="0" err="1" smtClean="0">
                <a:solidFill>
                  <a:schemeClr val="tx1"/>
                </a:solidFill>
              </a:rPr>
              <a:t>blijf</a:t>
            </a:r>
            <a:r>
              <a:rPr lang="en-US" dirty="0" smtClean="0">
                <a:solidFill>
                  <a:schemeClr val="tx1"/>
                </a:solidFill>
              </a:rPr>
              <a:t> je </a:t>
            </a:r>
            <a:r>
              <a:rPr lang="en-US" dirty="0" err="1" smtClean="0">
                <a:solidFill>
                  <a:schemeClr val="tx1"/>
                </a:solidFill>
              </a:rPr>
              <a:t>gemotiveerd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Bouw</a:t>
            </a:r>
            <a:r>
              <a:rPr lang="en-US" dirty="0" smtClean="0">
                <a:solidFill>
                  <a:schemeClr val="tx1"/>
                </a:solidFill>
              </a:rPr>
              <a:t> het </a:t>
            </a:r>
            <a:r>
              <a:rPr lang="en-US" dirty="0" err="1" smtClean="0">
                <a:solidFill>
                  <a:schemeClr val="tx1"/>
                </a:solidFill>
              </a:rPr>
              <a:t>aantal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stappen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langzaam</a:t>
            </a:r>
            <a:r>
              <a:rPr lang="en-US" dirty="0" smtClean="0">
                <a:solidFill>
                  <a:schemeClr val="tx1"/>
                </a:solidFill>
              </a:rPr>
              <a:t> op.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D705B23C-67C4-46AF-A412-4A3541FBFAAB}"/>
              </a:ext>
            </a:extLst>
          </p:cNvPr>
          <p:cNvSpPr txBox="1"/>
          <p:nvPr/>
        </p:nvSpPr>
        <p:spPr>
          <a:xfrm>
            <a:off x="6356673" y="1980862"/>
            <a:ext cx="20427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Just for Fun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Vind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manieren</a:t>
            </a:r>
            <a:r>
              <a:rPr lang="en-US" dirty="0" smtClean="0">
                <a:solidFill>
                  <a:schemeClr val="tx1"/>
                </a:solidFill>
              </a:rPr>
              <a:t> om </a:t>
            </a:r>
            <a:r>
              <a:rPr lang="en-US" dirty="0" err="1" smtClean="0">
                <a:solidFill>
                  <a:schemeClr val="tx1"/>
                </a:solidFill>
              </a:rPr>
              <a:t>actief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zijn</a:t>
            </a:r>
            <a:r>
              <a:rPr lang="en-US" dirty="0" smtClean="0">
                <a:solidFill>
                  <a:schemeClr val="tx1"/>
                </a:solidFill>
              </a:rPr>
              <a:t> die </a:t>
            </a:r>
            <a:r>
              <a:rPr lang="en-US" dirty="0" err="1" smtClean="0">
                <a:solidFill>
                  <a:schemeClr val="tx1"/>
                </a:solidFill>
              </a:rPr>
              <a:t>puur</a:t>
            </a:r>
            <a:r>
              <a:rPr lang="en-US" dirty="0" smtClean="0">
                <a:solidFill>
                  <a:schemeClr val="tx1"/>
                </a:solidFill>
              </a:rPr>
              <a:t> voor het </a:t>
            </a:r>
            <a:r>
              <a:rPr lang="en-US" dirty="0" err="1" smtClean="0">
                <a:solidFill>
                  <a:schemeClr val="tx1"/>
                </a:solidFill>
              </a:rPr>
              <a:t>plezier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zijn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Bijvoorbeeld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dansen</a:t>
            </a:r>
            <a:r>
              <a:rPr lang="en-US" dirty="0" smtClean="0">
                <a:solidFill>
                  <a:schemeClr val="tx1"/>
                </a:solidFill>
              </a:rPr>
              <a:t> op je </a:t>
            </a:r>
            <a:r>
              <a:rPr lang="en-US" dirty="0" err="1" smtClean="0">
                <a:solidFill>
                  <a:schemeClr val="tx1"/>
                </a:solidFill>
              </a:rPr>
              <a:t>favoriete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muziek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err="1" smtClean="0">
                <a:solidFill>
                  <a:schemeClr val="tx1"/>
                </a:solidFill>
              </a:rPr>
              <a:t>spelen</a:t>
            </a:r>
            <a:r>
              <a:rPr lang="en-US" dirty="0" smtClean="0">
                <a:solidFill>
                  <a:schemeClr val="tx1"/>
                </a:solidFill>
              </a:rPr>
              <a:t> met de </a:t>
            </a:r>
            <a:r>
              <a:rPr lang="en-US" dirty="0" err="1" smtClean="0">
                <a:solidFill>
                  <a:schemeClr val="tx1"/>
                </a:solidFill>
              </a:rPr>
              <a:t>kinderen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err="1" smtClean="0">
                <a:solidFill>
                  <a:schemeClr val="tx1"/>
                </a:solidFill>
              </a:rPr>
              <a:t>kleinkinderen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Doe </a:t>
            </a:r>
            <a:r>
              <a:rPr lang="en-US" dirty="0" err="1" smtClean="0">
                <a:solidFill>
                  <a:schemeClr val="tx1"/>
                </a:solidFill>
              </a:rPr>
              <a:t>deze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activiteiten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zoveel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mogelijk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172FBD52-6D77-4C8B-AA64-19A6F02D7F9F}"/>
              </a:ext>
            </a:extLst>
          </p:cNvPr>
          <p:cNvSpPr txBox="1"/>
          <p:nvPr/>
        </p:nvSpPr>
        <p:spPr>
          <a:xfrm>
            <a:off x="8746920" y="3627529"/>
            <a:ext cx="20427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Balance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Evenwichtsoefeningen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zoals</a:t>
            </a:r>
            <a:r>
              <a:rPr lang="en-US" dirty="0" smtClean="0">
                <a:solidFill>
                  <a:schemeClr val="tx1"/>
                </a:solidFill>
              </a:rPr>
              <a:t> op 1 been </a:t>
            </a:r>
            <a:r>
              <a:rPr lang="en-US" dirty="0" err="1" smtClean="0">
                <a:solidFill>
                  <a:schemeClr val="tx1"/>
                </a:solidFill>
              </a:rPr>
              <a:t>staan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wandelen</a:t>
            </a:r>
            <a:r>
              <a:rPr lang="en-US" dirty="0" smtClean="0">
                <a:solidFill>
                  <a:schemeClr val="tx1"/>
                </a:solidFill>
              </a:rPr>
              <a:t> over 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lijn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oefeningen</a:t>
            </a:r>
            <a:r>
              <a:rPr lang="en-US" dirty="0" smtClean="0">
                <a:solidFill>
                  <a:schemeClr val="tx1"/>
                </a:solidFill>
              </a:rPr>
              <a:t> op </a:t>
            </a:r>
            <a:r>
              <a:rPr lang="en-US" dirty="0" err="1" smtClean="0">
                <a:solidFill>
                  <a:schemeClr val="tx1"/>
                </a:solidFill>
              </a:rPr>
              <a:t>een</a:t>
            </a:r>
            <a:r>
              <a:rPr lang="en-US" dirty="0" smtClean="0">
                <a:solidFill>
                  <a:schemeClr val="tx1"/>
                </a:solidFill>
              </a:rPr>
              <a:t> balance board of Yoga / Tai chi.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Zorg</a:t>
            </a:r>
            <a:r>
              <a:rPr lang="en-US" dirty="0" smtClean="0">
                <a:solidFill>
                  <a:schemeClr val="tx1"/>
                </a:solidFill>
              </a:rPr>
              <a:t> voor </a:t>
            </a:r>
            <a:r>
              <a:rPr lang="en-US" dirty="0" err="1" smtClean="0">
                <a:solidFill>
                  <a:schemeClr val="tx1"/>
                </a:solidFill>
              </a:rPr>
              <a:t>een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veilige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omgeving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mogelijkheid</a:t>
            </a:r>
            <a:r>
              <a:rPr lang="en-US" dirty="0" smtClean="0">
                <a:solidFill>
                  <a:schemeClr val="tx1"/>
                </a:solidFill>
              </a:rPr>
              <a:t> om </a:t>
            </a:r>
            <a:r>
              <a:rPr lang="en-US" dirty="0" err="1" smtClean="0">
                <a:solidFill>
                  <a:schemeClr val="tx1"/>
                </a:solidFill>
              </a:rPr>
              <a:t>steun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nodig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A543A296-A2C5-4D7C-B9EF-E090F7BD14AB}"/>
              </a:ext>
            </a:extLst>
          </p:cNvPr>
          <p:cNvSpPr txBox="1"/>
          <p:nvPr/>
        </p:nvSpPr>
        <p:spPr>
          <a:xfrm>
            <a:off x="2067186" y="553673"/>
            <a:ext cx="405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2"/>
                </a:solidFill>
              </a:rPr>
              <a:t>Maar ook…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7A3D70C9-8323-4FF5-B345-A193D05A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17" y="2274781"/>
            <a:ext cx="1175454" cy="152190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54040C24-70F8-45EF-9189-B9BA80DA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23" y="5011851"/>
            <a:ext cx="1448561" cy="16472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E974915B-94D2-4642-BEF0-AF6B9E0B7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77" y="1712941"/>
            <a:ext cx="1597404" cy="159740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163AB366-55B6-4535-90D7-4B8428336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632" y="513060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596A68-F55C-8149-B23D-5C81BE89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Implementatie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30B1FB-6E7E-A84D-A1ED-85B3A491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70% </a:t>
            </a:r>
            <a:r>
              <a:rPr lang="nl-BE" sz="2000" dirty="0"/>
              <a:t>haalt de richtlijnen NIET (multifactorieel) </a:t>
            </a:r>
          </a:p>
          <a:p>
            <a:r>
              <a:rPr lang="nl-BE" sz="2000" dirty="0"/>
              <a:t>Belangrijke reden: gebrek aan advies tot bewegen door de arts </a:t>
            </a:r>
          </a:p>
          <a:p>
            <a:pPr marL="0" indent="0">
              <a:buNone/>
            </a:pPr>
            <a:endParaRPr lang="nl-BE" sz="2000" dirty="0"/>
          </a:p>
          <a:p>
            <a:pPr lvl="1"/>
            <a:r>
              <a:rPr lang="nl-BE" sz="1400" dirty="0"/>
              <a:t>Onvoldoende kennis over de meerwaarden van FA bij hun patiënten</a:t>
            </a:r>
          </a:p>
          <a:p>
            <a:pPr lvl="1"/>
            <a:r>
              <a:rPr lang="nl-BE" sz="1400" dirty="0"/>
              <a:t>Onzekerheid over de veiligheid</a:t>
            </a:r>
          </a:p>
          <a:p>
            <a:pPr lvl="1"/>
            <a:r>
              <a:rPr lang="nl-BE" sz="1400" dirty="0"/>
              <a:t>Onvoldoende kennis over het beschikbare bewegingsaanbod</a:t>
            </a:r>
          </a:p>
          <a:p>
            <a:pPr lvl="1"/>
            <a:r>
              <a:rPr lang="nl-BE" sz="1400" dirty="0" smtClean="0"/>
              <a:t>Opvatting </a:t>
            </a:r>
            <a:r>
              <a:rPr lang="nl-BE" sz="1400" dirty="0"/>
              <a:t>geen onderdeel van takenpakket </a:t>
            </a:r>
          </a:p>
          <a:p>
            <a:pPr lvl="1"/>
            <a:endParaRPr lang="nl-BE" sz="2000" dirty="0"/>
          </a:p>
          <a:p>
            <a:pPr marL="342900" lvl="1" indent="0">
              <a:buNone/>
            </a:pPr>
            <a:r>
              <a:rPr lang="nl-BE" sz="2000" dirty="0">
                <a:sym typeface="Wingdings" panose="05000000000000000000" pitchFamily="2" charset="2"/>
              </a:rPr>
              <a:t>	 </a:t>
            </a:r>
            <a:r>
              <a:rPr lang="nl-BE" sz="2000" dirty="0"/>
              <a:t>Rol van de arts: doorverwijzing en communicatie 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C410622D-4D3A-D840-A731-892D361E8947}"/>
              </a:ext>
            </a:extLst>
          </p:cNvPr>
          <p:cNvSpPr txBox="1"/>
          <p:nvPr/>
        </p:nvSpPr>
        <p:spPr>
          <a:xfrm>
            <a:off x="3883681" y="5986388"/>
            <a:ext cx="27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Patel et al., 2019; Campbell et al., 2019 &amp; Schmitz et al., 2019</a:t>
            </a:r>
          </a:p>
        </p:txBody>
      </p:sp>
    </p:spTree>
    <p:extLst>
      <p:ext uri="{BB962C8B-B14F-4D97-AF65-F5344CB8AC3E}">
        <p14:creationId xmlns:p14="http://schemas.microsoft.com/office/powerpoint/2010/main" val="227733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="" xmlns:a16="http://schemas.microsoft.com/office/drawing/2014/main" id="{88B24B07-09B7-488D-B84F-2DFD8126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5"/>
            <a:ext cx="10275888" cy="904875"/>
          </a:xfrm>
        </p:spPr>
        <p:txBody>
          <a:bodyPr/>
          <a:lstStyle/>
          <a:p>
            <a:r>
              <a:rPr lang="nl-BE" dirty="0" smtClean="0"/>
              <a:t>				Cijfers</a:t>
            </a:r>
            <a:endParaRPr lang="nl-BE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="" xmlns:a16="http://schemas.microsoft.com/office/drawing/2014/main" id="{7754C22F-5216-EB44-B573-170D98BA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1616304"/>
            <a:ext cx="10891838" cy="4351338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nl-BE" sz="2400" u="sng" dirty="0">
                <a:hlinkClick r:id="rId3"/>
              </a:rPr>
              <a:t>https://kankerregister.org</a:t>
            </a:r>
            <a:r>
              <a:rPr lang="nl-BE" sz="2400" u="sng" dirty="0" smtClean="0">
                <a:hlinkClick r:id="rId3"/>
              </a:rPr>
              <a:t>/</a:t>
            </a:r>
            <a:endParaRPr lang="nl-BE" sz="2400" u="sng" dirty="0" smtClean="0"/>
          </a:p>
          <a:p>
            <a:pPr marL="50800" indent="0">
              <a:buNone/>
            </a:pPr>
            <a:endParaRPr lang="nl-BE" sz="2400" dirty="0"/>
          </a:p>
          <a:p>
            <a:endParaRPr lang="nl-BE" dirty="0"/>
          </a:p>
          <a:p>
            <a:r>
              <a:rPr lang="nl-NL" sz="1800" dirty="0"/>
              <a:t>Belangrijkste cijfers 2019</a:t>
            </a:r>
          </a:p>
          <a:p>
            <a:endParaRPr lang="nl-NL" sz="1800" dirty="0"/>
          </a:p>
          <a:p>
            <a:r>
              <a:rPr lang="nl-BE" sz="1800" dirty="0" smtClean="0"/>
              <a:t>In </a:t>
            </a:r>
            <a:r>
              <a:rPr lang="nl-BE" sz="1800" dirty="0"/>
              <a:t>2019 werden in België 71.651 nieuwe diagnoses van kanker (exclusief non-</a:t>
            </a:r>
            <a:r>
              <a:rPr lang="nl-BE" sz="1800" dirty="0" err="1"/>
              <a:t>melanoma</a:t>
            </a:r>
            <a:r>
              <a:rPr lang="nl-BE" sz="1800" dirty="0"/>
              <a:t> huidkanker) geregistreerd. </a:t>
            </a:r>
            <a:r>
              <a:rPr lang="nl-BE" sz="1800" b="1" dirty="0"/>
              <a:t>( = 195/dag = 8/uur </a:t>
            </a:r>
            <a:r>
              <a:rPr lang="nl-BE" sz="1800" b="1" dirty="0" smtClean="0"/>
              <a:t>)</a:t>
            </a:r>
          </a:p>
          <a:p>
            <a:pPr marL="50800" indent="0">
              <a:buNone/>
            </a:pPr>
            <a:endParaRPr lang="nl-BE" sz="1800" b="1" dirty="0"/>
          </a:p>
          <a:p>
            <a:r>
              <a:rPr lang="nl-BE" sz="1800" dirty="0" smtClean="0"/>
              <a:t>Ongeveer </a:t>
            </a:r>
            <a:r>
              <a:rPr lang="nl-BE" sz="1800" dirty="0"/>
              <a:t>één op drie mannen en één op vier vrouwen krijgt met de ziekte te maken voor hun 75ste </a:t>
            </a:r>
            <a:r>
              <a:rPr lang="nl-BE" sz="1800" dirty="0" smtClean="0"/>
              <a:t>verjaardag.</a:t>
            </a:r>
          </a:p>
          <a:p>
            <a:pPr marL="50800" indent="0">
              <a:buNone/>
            </a:pPr>
            <a:endParaRPr lang="nl-BE" sz="1800" dirty="0"/>
          </a:p>
          <a:p>
            <a:r>
              <a:rPr lang="nl-BE" sz="1800" dirty="0" smtClean="0"/>
              <a:t>De </a:t>
            </a:r>
            <a:r>
              <a:rPr lang="nl-BE" sz="1800" dirty="0"/>
              <a:t>meest voorkomende kankers zijn: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33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   Doelen </a:t>
            </a:r>
            <a:r>
              <a:rPr lang="nl-BE" sz="4000" dirty="0" err="1"/>
              <a:t>Onco</a:t>
            </a:r>
            <a:r>
              <a:rPr lang="nl-BE" sz="4000" dirty="0"/>
              <a:t>- </a:t>
            </a:r>
            <a:r>
              <a:rPr lang="nl-BE" sz="4000" dirty="0" smtClean="0"/>
              <a:t>(P)Revalidatie/Beweging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384183"/>
            <a:ext cx="7886700" cy="479278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nl-NL" sz="1100" dirty="0"/>
          </a:p>
          <a:p>
            <a:r>
              <a:rPr lang="nl-NL" sz="1100" b="1" dirty="0"/>
              <a:t>NA</a:t>
            </a:r>
            <a:r>
              <a:rPr lang="nl-NL" sz="1100" dirty="0"/>
              <a:t> de KANKERBEHANDELING</a:t>
            </a:r>
          </a:p>
          <a:p>
            <a:pPr marL="0" indent="0">
              <a:buNone/>
            </a:pPr>
            <a:r>
              <a:rPr lang="nl-NL" sz="1100" dirty="0"/>
              <a:t>- verzachten van bijwerkingen</a:t>
            </a:r>
          </a:p>
          <a:p>
            <a:pPr marL="0" indent="0">
              <a:buNone/>
            </a:pPr>
            <a:r>
              <a:rPr lang="nl-NL" sz="1100" dirty="0"/>
              <a:t>- verbeteren van lichaamssamenstelling</a:t>
            </a:r>
          </a:p>
          <a:p>
            <a:pPr marL="0" indent="0">
              <a:buNone/>
            </a:pPr>
            <a:r>
              <a:rPr lang="nl-NL" sz="1100" dirty="0"/>
              <a:t>- verbeteren van slaap</a:t>
            </a:r>
          </a:p>
          <a:p>
            <a:pPr marL="0" indent="0">
              <a:buNone/>
            </a:pPr>
            <a:r>
              <a:rPr lang="nl-NL" sz="1100" dirty="0"/>
              <a:t>- verhogen van de overlevingskansen</a:t>
            </a:r>
          </a:p>
          <a:p>
            <a:pPr marL="0" indent="0">
              <a:buNone/>
            </a:pPr>
            <a:r>
              <a:rPr lang="nl-NL" sz="1100" dirty="0"/>
              <a:t>- kans op herval verminderen</a:t>
            </a:r>
          </a:p>
          <a:p>
            <a:pPr marL="0" indent="0">
              <a:buNone/>
            </a:pPr>
            <a:r>
              <a:rPr lang="nl-NL" sz="1100" dirty="0"/>
              <a:t>- verbeteren van </a:t>
            </a:r>
            <a:r>
              <a:rPr lang="nl-NL" sz="1100" dirty="0" err="1"/>
              <a:t>reïntegratie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- verhogen van de levenskwaliteit, </a:t>
            </a:r>
            <a:r>
              <a:rPr lang="nl-NL" sz="1100" dirty="0" err="1"/>
              <a:t>psycho-sociaal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Welzijn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endParaRPr lang="nl-NL" sz="1100" dirty="0"/>
          </a:p>
          <a:p>
            <a:r>
              <a:rPr lang="nl-NL" sz="1100" b="1" dirty="0"/>
              <a:t>TIJDENS</a:t>
            </a:r>
            <a:r>
              <a:rPr lang="nl-NL" sz="1100" dirty="0"/>
              <a:t> de KANKERBEHANDELING</a:t>
            </a:r>
          </a:p>
          <a:p>
            <a:pPr marL="0" indent="0">
              <a:buNone/>
            </a:pPr>
            <a:r>
              <a:rPr lang="nl-NL" sz="1100" dirty="0"/>
              <a:t>- bijwerkingen afremmen/voorkomen</a:t>
            </a:r>
          </a:p>
          <a:p>
            <a:pPr marL="0" indent="0">
              <a:buNone/>
            </a:pPr>
            <a:r>
              <a:rPr lang="nl-NL" sz="1100" dirty="0" smtClean="0"/>
              <a:t>- effectiviteit </a:t>
            </a:r>
            <a:r>
              <a:rPr lang="nl-NL" sz="1100" dirty="0"/>
              <a:t>van de chemo </a:t>
            </a:r>
            <a:r>
              <a:rPr lang="nl-NL" sz="1100" dirty="0" smtClean="0"/>
              <a:t>verbeteren</a:t>
            </a:r>
          </a:p>
          <a:p>
            <a:pPr marL="0" indent="0">
              <a:buNone/>
            </a:pPr>
            <a:r>
              <a:rPr lang="nl-NL" sz="1100" dirty="0" smtClean="0"/>
              <a:t>- idem </a:t>
            </a:r>
            <a:r>
              <a:rPr lang="nl-NL" sz="1100" dirty="0"/>
              <a:t>na </a:t>
            </a:r>
            <a:r>
              <a:rPr lang="nl-NL" sz="1100" dirty="0" smtClean="0"/>
              <a:t>kankerbehandeling</a:t>
            </a:r>
            <a:endParaRPr lang="nl-NL" sz="1100" dirty="0"/>
          </a:p>
          <a:p>
            <a:pPr marL="0" indent="0">
              <a:buNone/>
            </a:pPr>
            <a:endParaRPr lang="nl-NL" sz="1100" dirty="0"/>
          </a:p>
          <a:p>
            <a:r>
              <a:rPr lang="nl-NL" sz="1100" b="1" dirty="0"/>
              <a:t>VOOR</a:t>
            </a:r>
            <a:r>
              <a:rPr lang="nl-NL" sz="1100" dirty="0"/>
              <a:t> de KANKERBEHANDELING</a:t>
            </a:r>
          </a:p>
          <a:p>
            <a:pPr>
              <a:buFontTx/>
              <a:buChar char="-"/>
            </a:pPr>
            <a:r>
              <a:rPr lang="nl-NL" sz="1100" dirty="0"/>
              <a:t>algemeen: preventie van kanker</a:t>
            </a:r>
          </a:p>
          <a:p>
            <a:pPr marL="0" indent="0">
              <a:buNone/>
            </a:pPr>
            <a:r>
              <a:rPr lang="nl-NL" sz="1100" dirty="0"/>
              <a:t>- </a:t>
            </a:r>
            <a:r>
              <a:rPr lang="nl-NL" sz="1100" dirty="0" err="1"/>
              <a:t>PREhabilitatie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- Fitter aan de start = snellere revalidatie</a:t>
            </a:r>
          </a:p>
          <a:p>
            <a:pPr>
              <a:buFontTx/>
              <a:buChar char="-"/>
            </a:pPr>
            <a:endParaRPr lang="nl-NL" sz="1100" dirty="0"/>
          </a:p>
        </p:txBody>
      </p:sp>
      <p:pic>
        <p:nvPicPr>
          <p:cNvPr id="1026" name="Picture 2" descr="Start where you are. Use what you have. Do what you can. - Arthur Ashe  #quoteoftheday | Quote of the day, Start where you are, Motivation 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26" y="3780573"/>
            <a:ext cx="1755603" cy="1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6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	</a:t>
            </a:r>
            <a:r>
              <a:rPr lang="nl-BE" dirty="0" err="1" smtClean="0"/>
              <a:t>Onco</a:t>
            </a:r>
            <a:r>
              <a:rPr lang="nl-BE" dirty="0" smtClean="0"/>
              <a:t> Revalidatie</a:t>
            </a:r>
            <a:endParaRPr lang="nl-BE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Evaluatie van de </a:t>
            </a:r>
            <a:r>
              <a:rPr lang="nl-BE" dirty="0" smtClean="0"/>
              <a:t>patiënt</a:t>
            </a:r>
          </a:p>
          <a:p>
            <a:pPr lvl="2"/>
            <a:r>
              <a:rPr lang="nl-BE" dirty="0"/>
              <a:t>Anamnese  + Vragenlijsten</a:t>
            </a:r>
          </a:p>
          <a:p>
            <a:pPr lvl="4"/>
            <a:r>
              <a:rPr lang="nl-BE" dirty="0"/>
              <a:t>PSK</a:t>
            </a:r>
          </a:p>
          <a:p>
            <a:pPr lvl="4"/>
            <a:r>
              <a:rPr lang="nl-BE" dirty="0"/>
              <a:t>Vermoeidheid</a:t>
            </a:r>
            <a:endParaRPr lang="nl-BE" sz="2400" dirty="0"/>
          </a:p>
          <a:p>
            <a:pPr lvl="4"/>
            <a:r>
              <a:rPr lang="nl-BE" dirty="0"/>
              <a:t>Angst en depressieve SS</a:t>
            </a:r>
            <a:endParaRPr lang="nl-BE" sz="2400" dirty="0"/>
          </a:p>
          <a:p>
            <a:pPr lvl="4"/>
            <a:endParaRPr lang="nl-BE" dirty="0"/>
          </a:p>
          <a:p>
            <a:pPr lvl="2"/>
            <a:r>
              <a:rPr lang="nl-BE" dirty="0"/>
              <a:t>Inspanningsvermogen</a:t>
            </a:r>
            <a:endParaRPr lang="nl-BE" sz="2400" dirty="0"/>
          </a:p>
          <a:p>
            <a:pPr lvl="2"/>
            <a:r>
              <a:rPr lang="nl-BE" dirty="0"/>
              <a:t>Spierkracht : (1RM) , STS, handknijpkracht</a:t>
            </a:r>
          </a:p>
          <a:p>
            <a:pPr lvl="2"/>
            <a:r>
              <a:rPr lang="nl-BE" dirty="0"/>
              <a:t>Coördinatie en evenwicht</a:t>
            </a:r>
          </a:p>
          <a:p>
            <a:pPr lvl="2"/>
            <a:r>
              <a:rPr lang="nl-BE" dirty="0"/>
              <a:t>Lichaamssamenstelling</a:t>
            </a:r>
            <a:endParaRPr lang="nl-BE" sz="2400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180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			</a:t>
            </a:r>
            <a:r>
              <a:rPr lang="nl-BE" dirty="0" err="1" smtClean="0"/>
              <a:t>Onco</a:t>
            </a:r>
            <a:r>
              <a:rPr lang="nl-BE" dirty="0" smtClean="0"/>
              <a:t> Revalidatie</a:t>
            </a:r>
            <a:endParaRPr lang="nl-BE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/>
              <a:t>Geïndividualiseerd beweegprogramma</a:t>
            </a:r>
          </a:p>
          <a:p>
            <a:pPr marL="50800" indent="0">
              <a:buNone/>
            </a:pPr>
            <a:endParaRPr lang="nl-BE" dirty="0"/>
          </a:p>
          <a:p>
            <a:pPr lvl="2"/>
            <a:r>
              <a:rPr lang="nl-BE" dirty="0" smtClean="0"/>
              <a:t>Uithouding</a:t>
            </a:r>
            <a:endParaRPr lang="nl-BE" dirty="0"/>
          </a:p>
          <a:p>
            <a:pPr lvl="2"/>
            <a:r>
              <a:rPr lang="nl-BE" dirty="0"/>
              <a:t>Kracht</a:t>
            </a:r>
          </a:p>
          <a:p>
            <a:pPr lvl="2"/>
            <a:r>
              <a:rPr lang="nl-BE" dirty="0"/>
              <a:t>Lenigheid</a:t>
            </a:r>
          </a:p>
          <a:p>
            <a:pPr lvl="2"/>
            <a:r>
              <a:rPr lang="nl-BE" dirty="0" smtClean="0"/>
              <a:t>Evenwicht/coördinatie</a:t>
            </a:r>
          </a:p>
          <a:p>
            <a:pPr lvl="2"/>
            <a:r>
              <a:rPr lang="nl-BE" dirty="0" smtClean="0"/>
              <a:t>Functionele oefeningen</a:t>
            </a:r>
            <a:endParaRPr lang="nl-BE" dirty="0"/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BE" sz="1600" dirty="0">
                <a:sym typeface="Wingdings" panose="05000000000000000000" pitchFamily="2" charset="2"/>
              </a:rPr>
              <a:t>Motivering en coaching   zeer belangrijk!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tekst 3"/>
          <p:cNvSpPr txBox="1">
            <a:spLocks/>
          </p:cNvSpPr>
          <p:nvPr/>
        </p:nvSpPr>
        <p:spPr>
          <a:xfrm>
            <a:off x="1035415" y="1707066"/>
            <a:ext cx="3618963" cy="8173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09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</a:rPr>
              <a:t>	Multidisciplinaire samenwerking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Arts/oncoloog</a:t>
            </a:r>
          </a:p>
          <a:p>
            <a:r>
              <a:rPr lang="nl-BE" dirty="0" smtClean="0"/>
              <a:t>Verpleegkundig consulente/specialist</a:t>
            </a:r>
          </a:p>
          <a:p>
            <a:r>
              <a:rPr lang="nl-BE" dirty="0" smtClean="0"/>
              <a:t>Psycholoog</a:t>
            </a:r>
          </a:p>
          <a:p>
            <a:r>
              <a:rPr lang="nl-BE" dirty="0" smtClean="0"/>
              <a:t>Maatschappelijk werker</a:t>
            </a:r>
          </a:p>
          <a:p>
            <a:r>
              <a:rPr lang="nl-BE" dirty="0" smtClean="0"/>
              <a:t>Diëtist</a:t>
            </a:r>
          </a:p>
          <a:p>
            <a:r>
              <a:rPr lang="nl-BE" dirty="0" err="1" smtClean="0"/>
              <a:t>Kinesitherpeut</a:t>
            </a:r>
            <a:endParaRPr lang="nl-BE" dirty="0" smtClean="0"/>
          </a:p>
          <a:p>
            <a:r>
              <a:rPr lang="nl-BE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4273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="" xmlns:a16="http://schemas.microsoft.com/office/drawing/2014/main" id="{88B24B07-09B7-488D-B84F-2DFD8126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5"/>
            <a:ext cx="10275888" cy="904875"/>
          </a:xfrm>
        </p:spPr>
        <p:txBody>
          <a:bodyPr/>
          <a:lstStyle/>
          <a:p>
            <a:r>
              <a:rPr lang="nl-BE" dirty="0" smtClean="0"/>
              <a:t>				Cijfers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770" y="1591821"/>
            <a:ext cx="8009548" cy="463889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811715" y="6314875"/>
            <a:ext cx="27671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000" dirty="0"/>
              <a:t>https://kankerregister.org/Cijfers_over_kanker</a:t>
            </a:r>
          </a:p>
        </p:txBody>
      </p:sp>
    </p:spTree>
    <p:extLst>
      <p:ext uri="{BB962C8B-B14F-4D97-AF65-F5344CB8AC3E}">
        <p14:creationId xmlns:p14="http://schemas.microsoft.com/office/powerpoint/2010/main" val="2782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ac67c6832_0_95"/>
          <p:cNvSpPr txBox="1">
            <a:spLocks noGrp="1"/>
          </p:cNvSpPr>
          <p:nvPr>
            <p:ph type="body" idx="1"/>
          </p:nvPr>
        </p:nvSpPr>
        <p:spPr>
          <a:xfrm>
            <a:off x="503775" y="1690825"/>
            <a:ext cx="8255400" cy="4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spcBef>
                <a:spcPts val="2000"/>
              </a:spcBef>
              <a:buSzPct val="110000"/>
            </a:pPr>
            <a:r>
              <a:rPr lang="nl-BE" sz="2220" dirty="0" smtClean="0"/>
              <a:t>Individu</a:t>
            </a:r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smtClean="0"/>
              <a:t>Persoonlijke factoren</a:t>
            </a:r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smtClean="0"/>
              <a:t>Externe factoren</a:t>
            </a:r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smtClean="0"/>
              <a:t>Pediatrie tot Geriatrie</a:t>
            </a:r>
          </a:p>
          <a:p>
            <a:pPr marL="342900" indent="-342900">
              <a:spcBef>
                <a:spcPts val="2000"/>
              </a:spcBef>
              <a:buSzPct val="110000"/>
            </a:pPr>
            <a:r>
              <a:rPr lang="nl-BE" sz="2220" dirty="0" smtClean="0"/>
              <a:t>Pathologie/</a:t>
            </a:r>
            <a:r>
              <a:rPr lang="nl-BE" sz="2220" dirty="0" err="1" smtClean="0"/>
              <a:t>tumorgrroep</a:t>
            </a:r>
            <a:endParaRPr lang="nl-BE" sz="2220" dirty="0" smtClean="0"/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err="1" smtClean="0"/>
              <a:t>Localisatie</a:t>
            </a:r>
            <a:endParaRPr lang="nl-BE" sz="1420" dirty="0" smtClean="0"/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smtClean="0"/>
              <a:t>Solide tumoren/ hematologische</a:t>
            </a:r>
          </a:p>
          <a:p>
            <a:pPr marL="1257300" lvl="2" indent="-342900">
              <a:spcBef>
                <a:spcPts val="2000"/>
              </a:spcBef>
              <a:buSzPct val="110000"/>
            </a:pPr>
            <a:r>
              <a:rPr lang="nl-BE" sz="1420" dirty="0" smtClean="0"/>
              <a:t>Aanwezigheid </a:t>
            </a:r>
            <a:r>
              <a:rPr lang="nl-BE" sz="1420" dirty="0" err="1" smtClean="0"/>
              <a:t>meta’s</a:t>
            </a:r>
            <a:endParaRPr lang="nl-BE" sz="1420" dirty="0" smtClean="0"/>
          </a:p>
          <a:p>
            <a:pPr marL="342900" indent="-342900">
              <a:spcBef>
                <a:spcPts val="2000"/>
              </a:spcBef>
              <a:buSzPct val="110000"/>
            </a:pPr>
            <a:r>
              <a:rPr lang="nl-BE" sz="2220" dirty="0" smtClean="0"/>
              <a:t>Behandelingen</a:t>
            </a:r>
          </a:p>
          <a:p>
            <a:pPr marL="342900" indent="-342900">
              <a:spcBef>
                <a:spcPts val="2000"/>
              </a:spcBef>
              <a:buSzPct val="110000"/>
            </a:pPr>
            <a:r>
              <a:rPr lang="nl-BE" sz="2220" dirty="0" smtClean="0"/>
              <a:t>Symptomen</a:t>
            </a:r>
            <a:endParaRPr sz="2220" dirty="0"/>
          </a:p>
          <a:p>
            <a:pPr marL="349250" lvl="0" indent="-19418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10000"/>
              <a:buNone/>
            </a:pPr>
            <a:endParaRPr sz="2220" dirty="0"/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="" xmlns:a16="http://schemas.microsoft.com/office/drawing/2014/main" id="{88B24B07-09B7-488D-B84F-2DFD8126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5"/>
            <a:ext cx="10275888" cy="904875"/>
          </a:xfrm>
        </p:spPr>
        <p:txBody>
          <a:bodyPr/>
          <a:lstStyle/>
          <a:p>
            <a:r>
              <a:rPr lang="nl-BE" dirty="0" smtClean="0"/>
              <a:t>DE Oncologische Patiënt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26" y="3766919"/>
            <a:ext cx="4242774" cy="2912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5470096" y="2814765"/>
            <a:ext cx="4214231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Geen Standaard behandeling </a:t>
            </a:r>
          </a:p>
          <a:p>
            <a:r>
              <a:rPr lang="nl-BE" sz="200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Wingdings" panose="05000000000000000000" pitchFamily="2" charset="2"/>
              </a:rPr>
              <a:t>Gepersonaliseerde revalidatie </a:t>
            </a:r>
            <a:r>
              <a:rPr lang="nl-BE" sz="222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Wingdings" panose="05000000000000000000" pitchFamily="2" charset="2"/>
              </a:rPr>
              <a:t>! </a:t>
            </a:r>
            <a:endParaRPr lang="nl-BE" sz="222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4805725" y="2034862"/>
            <a:ext cx="0" cy="3940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-RECHTS 11"/>
          <p:cNvSpPr/>
          <p:nvPr/>
        </p:nvSpPr>
        <p:spPr>
          <a:xfrm>
            <a:off x="4805725" y="3031089"/>
            <a:ext cx="372411" cy="30909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8759175" y="6642556"/>
            <a:ext cx="2904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/>
              <a:t>https://asaipa.co.za/7-stories-to-read-this-world-cancer-day/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cff319075_0_2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0091954" cy="83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nl-BE" dirty="0" smtClean="0">
                <a:latin typeface="Calibri" panose="020F0502020204030204" pitchFamily="34" charset="0"/>
              </a:rPr>
              <a:t>			Behandelingen</a:t>
            </a:r>
            <a:endParaRPr dirty="0"/>
          </a:p>
        </p:txBody>
      </p:sp>
      <p:sp>
        <p:nvSpPr>
          <p:cNvPr id="109" name="Google Shape;109;gccff319075_0_2"/>
          <p:cNvSpPr txBox="1">
            <a:spLocks noGrp="1"/>
          </p:cNvSpPr>
          <p:nvPr>
            <p:ph type="body" idx="1"/>
          </p:nvPr>
        </p:nvSpPr>
        <p:spPr>
          <a:xfrm>
            <a:off x="1117600" y="1727200"/>
            <a:ext cx="10740000" cy="46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286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10" y="1893768"/>
            <a:ext cx="6209584" cy="3575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4431310" y="6329225"/>
            <a:ext cx="25843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/>
              <a:t>https://texilamedicare.com/cancer-treatment-in-india/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ac67c6832_1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latin typeface="Calibri" panose="020F0502020204030204" pitchFamily="34" charset="0"/>
              </a:rPr>
              <a:t>	</a:t>
            </a:r>
            <a:r>
              <a:rPr lang="nl-BE" dirty="0" smtClean="0">
                <a:latin typeface="Trebuchet MS" panose="020B0603020202020204" pitchFamily="34" charset="0"/>
              </a:rPr>
              <a:t>Invloed kankerbehandelingen</a:t>
            </a: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5" name="Rechthoek: afgeronde hoeken 3">
            <a:extLst>
              <a:ext uri="{FF2B5EF4-FFF2-40B4-BE49-F238E27FC236}">
                <a16:creationId xmlns:a16="http://schemas.microsoft.com/office/drawing/2014/main" xmlns="" id="{7D6060B8-8AA4-407C-B503-2B6FF3445BDE}"/>
              </a:ext>
            </a:extLst>
          </p:cNvPr>
          <p:cNvSpPr/>
          <p:nvPr/>
        </p:nvSpPr>
        <p:spPr>
          <a:xfrm>
            <a:off x="6560191" y="2912200"/>
            <a:ext cx="1996580" cy="13255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0821310"/>
              </p:ext>
            </p:extLst>
          </p:nvPr>
        </p:nvGraphicFramePr>
        <p:xfrm>
          <a:off x="2281448" y="1687796"/>
          <a:ext cx="6096000" cy="377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ac67c6832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>
                <a:latin typeface="Calibri" panose="020F0502020204030204" pitchFamily="34" charset="0"/>
              </a:rPr>
              <a:t>				</a:t>
            </a:r>
            <a:r>
              <a:rPr lang="nl-BE" dirty="0" smtClean="0">
                <a:latin typeface="Trebuchet MS" panose="020B0603020202020204" pitchFamily="34" charset="0"/>
              </a:rPr>
              <a:t>Symptomen</a:t>
            </a: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117" name="Google Shape;117;gcac67c6832_1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nl-BE" dirty="0" smtClean="0"/>
          </a:p>
          <a:p>
            <a:pPr marL="746546" lvl="0" indent="0" algn="l" rtl="0">
              <a:lnSpc>
                <a:spcPct val="100000"/>
              </a:lnSpc>
              <a:spcBef>
                <a:spcPts val="4035"/>
              </a:spcBef>
              <a:spcAft>
                <a:spcPts val="0"/>
              </a:spcAft>
              <a:buClr>
                <a:schemeClr val="dk1"/>
              </a:buClr>
              <a:buSzPct val="42242"/>
              <a:buFont typeface="Arial"/>
              <a:buNone/>
            </a:pPr>
            <a:endParaRPr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256" y="1932302"/>
            <a:ext cx="7925487" cy="299339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54034" y="5197318"/>
            <a:ext cx="528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</a:rPr>
              <a:t>Al deze symptomen hebben een effect op het inspan</a:t>
            </a:r>
            <a:r>
              <a:rPr lang="nl-BE" sz="200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ningsvermogen van de patiënt.</a:t>
            </a:r>
          </a:p>
        </p:txBody>
      </p:sp>
      <p:sp>
        <p:nvSpPr>
          <p:cNvPr id="6" name="PIJL-RECHTS 5"/>
          <p:cNvSpPr/>
          <p:nvPr/>
        </p:nvSpPr>
        <p:spPr>
          <a:xfrm>
            <a:off x="2189409" y="5286050"/>
            <a:ext cx="968171" cy="5304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Cancer 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(CRF)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Eén van de meest voorkomende symptomen bij kanker(behandeling).</a:t>
            </a:r>
          </a:p>
          <a:p>
            <a:pPr marL="342900" lvl="1" indent="0">
              <a:buNone/>
            </a:pPr>
            <a:endParaRPr lang="nl-BE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  </a:t>
            </a: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vermoeidheid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sz="1600" dirty="0" err="1"/>
              <a:t>Fysiek</a:t>
            </a:r>
            <a:r>
              <a:rPr lang="en-US" sz="1600" dirty="0"/>
              <a:t>/mental </a:t>
            </a:r>
            <a:r>
              <a:rPr lang="en-US" sz="1600" dirty="0" err="1"/>
              <a:t>totale</a:t>
            </a:r>
            <a:r>
              <a:rPr lang="en-US" sz="1600" dirty="0"/>
              <a:t> </a:t>
            </a:r>
            <a:r>
              <a:rPr lang="en-US" sz="1600" dirty="0" err="1"/>
              <a:t>vermoeidheid</a:t>
            </a: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proportioneel</a:t>
            </a:r>
            <a:r>
              <a:rPr lang="en-US" sz="1600" dirty="0"/>
              <a:t> met </a:t>
            </a:r>
            <a:r>
              <a:rPr lang="en-US" sz="1600" dirty="0" err="1"/>
              <a:t>activiteit</a:t>
            </a: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 err="1"/>
              <a:t>Niet</a:t>
            </a:r>
            <a:r>
              <a:rPr lang="en-US" sz="1600" dirty="0"/>
              <a:t> </a:t>
            </a:r>
            <a:r>
              <a:rPr lang="en-US" sz="1600" dirty="0" err="1"/>
              <a:t>beter</a:t>
            </a:r>
            <a:r>
              <a:rPr lang="en-US" sz="1600" dirty="0"/>
              <a:t> met rust/</a:t>
            </a:r>
            <a:r>
              <a:rPr lang="en-US" sz="1600" dirty="0" err="1"/>
              <a:t>slaap</a:t>
            </a:r>
            <a:endParaRPr lang="en-US" sz="1600" dirty="0"/>
          </a:p>
          <a:p>
            <a:pPr marL="720000" lvl="2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720000" lvl="2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 		</a:t>
            </a:r>
            <a:r>
              <a:rPr lang="en-US" sz="1600" dirty="0" err="1">
                <a:sym typeface="Wingdings" panose="05000000000000000000" pitchFamily="2" charset="2"/>
              </a:rPr>
              <a:t>Aanpassen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activiteit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energieniveau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 marL="3429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		Tot rust </a:t>
            </a:r>
            <a:r>
              <a:rPr lang="en-US" sz="1600" dirty="0" err="1">
                <a:sym typeface="Wingdings" panose="05000000000000000000" pitchFamily="2" charset="2"/>
              </a:rPr>
              <a:t>komen</a:t>
            </a:r>
            <a:r>
              <a:rPr lang="en-US" sz="1600" dirty="0">
                <a:sym typeface="Wingdings" panose="05000000000000000000" pitchFamily="2" charset="2"/>
              </a:rPr>
              <a:t> ( </a:t>
            </a:r>
            <a:r>
              <a:rPr lang="en-US" sz="1600" dirty="0" err="1">
                <a:sym typeface="Wingdings" panose="05000000000000000000" pitchFamily="2" charset="2"/>
              </a:rPr>
              <a:t>fysiek</a:t>
            </a:r>
            <a:r>
              <a:rPr lang="en-US" sz="1600" dirty="0">
                <a:sym typeface="Wingdings" panose="05000000000000000000" pitchFamily="2" charset="2"/>
              </a:rPr>
              <a:t>/mental)</a:t>
            </a:r>
          </a:p>
          <a:p>
            <a:pPr marL="3429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    			Wat </a:t>
            </a:r>
            <a:r>
              <a:rPr lang="en-US" sz="1600" dirty="0" err="1">
                <a:sym typeface="Wingdings" panose="05000000000000000000" pitchFamily="2" charset="2"/>
              </a:rPr>
              <a:t>geeft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energie</a:t>
            </a:r>
            <a:r>
              <a:rPr lang="en-US" sz="1600" dirty="0">
                <a:sym typeface="Wingdings" panose="05000000000000000000" pitchFamily="2" charset="2"/>
              </a:rPr>
              <a:t>/wat </a:t>
            </a:r>
            <a:r>
              <a:rPr lang="en-US" sz="1600" dirty="0" err="1">
                <a:sym typeface="Wingdings" panose="05000000000000000000" pitchFamily="2" charset="2"/>
              </a:rPr>
              <a:t>vraagt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energie</a:t>
            </a:r>
            <a:r>
              <a:rPr lang="en-US" sz="1600" dirty="0">
                <a:sym typeface="Wingdings" panose="05000000000000000000" pitchFamily="2" charset="2"/>
              </a:rPr>
              <a:t>?</a:t>
            </a:r>
          </a:p>
          <a:p>
            <a:pPr marL="3429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			+ </a:t>
            </a:r>
            <a:r>
              <a:rPr lang="en-US" sz="1600" dirty="0" err="1">
                <a:sym typeface="Wingdings" panose="05000000000000000000" pitchFamily="2" charset="2"/>
              </a:rPr>
              <a:t>Beweging</a:t>
            </a:r>
            <a:endParaRPr lang="en-US" sz="1600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nl-BE" dirty="0"/>
          </a:p>
        </p:txBody>
      </p:sp>
      <p:sp>
        <p:nvSpPr>
          <p:cNvPr id="4" name="Niet gelijk aan 3"/>
          <p:cNvSpPr/>
          <p:nvPr/>
        </p:nvSpPr>
        <p:spPr>
          <a:xfrm>
            <a:off x="2383310" y="2823284"/>
            <a:ext cx="486033" cy="271849"/>
          </a:xfrm>
          <a:prstGeom prst="mathNot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="" xmlns:a16="http://schemas.microsoft.com/office/drawing/2014/main" id="{714E7C36-402F-4FA6-9381-3B79836247C7}"/>
              </a:ext>
            </a:extLst>
          </p:cNvPr>
          <p:cNvSpPr/>
          <p:nvPr/>
        </p:nvSpPr>
        <p:spPr>
          <a:xfrm>
            <a:off x="1914353" y="5054784"/>
            <a:ext cx="645952" cy="1090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39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cff319075_0_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Tijdelijke aanduiding voor inhoud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3766F3-AF8C-D946-AB30-009AED40E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08235"/>
              </p:ext>
            </p:extLst>
          </p:nvPr>
        </p:nvGraphicFramePr>
        <p:xfrm>
          <a:off x="838200" y="779318"/>
          <a:ext cx="10515600" cy="545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8D48017-7651-5A4D-A600-7DEBC70640EB}"/>
              </a:ext>
            </a:extLst>
          </p:cNvPr>
          <p:cNvCxnSpPr/>
          <p:nvPr/>
        </p:nvCxnSpPr>
        <p:spPr>
          <a:xfrm flipV="1">
            <a:off x="6501245" y="1925781"/>
            <a:ext cx="2660073" cy="2715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bed465-e853-4f73-ad0e-f2c77a8c41dc" xsi:nil="true"/>
    <lcf76f155ced4ddcb4097134ff3c332f xmlns="8e157505-1e39-47f2-98dd-0f9558444a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3D5F46832B458574683E01877E2C" ma:contentTypeVersion="15" ma:contentTypeDescription="Een nieuw document maken." ma:contentTypeScope="" ma:versionID="e1e83417bbf0a9887be2d316827a8b3a">
  <xsd:schema xmlns:xsd="http://www.w3.org/2001/XMLSchema" xmlns:xs="http://www.w3.org/2001/XMLSchema" xmlns:p="http://schemas.microsoft.com/office/2006/metadata/properties" xmlns:ns2="8e157505-1e39-47f2-98dd-0f9558444a83" xmlns:ns3="7dbed465-e853-4f73-ad0e-f2c77a8c41dc" targetNamespace="http://schemas.microsoft.com/office/2006/metadata/properties" ma:root="true" ma:fieldsID="33c1933481b7846d0faf997e7b8e393e" ns2:_="" ns3:_="">
    <xsd:import namespace="8e157505-1e39-47f2-98dd-0f9558444a83"/>
    <xsd:import namespace="7dbed465-e853-4f73-ad0e-f2c77a8c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7505-1e39-47f2-98dd-0f9558444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74c305-7401-41cd-89cb-2bcab9f8e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ed465-e853-4f73-ad0e-f2c77a8c4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52cb08-5cf4-47fd-b811-2fab89d3fe77}" ma:internalName="TaxCatchAll" ma:showField="CatchAllData" ma:web="7dbed465-e853-4f73-ad0e-f2c77a8c41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68CF41-7E08-436F-89D7-889F1643BB2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8e157505-1e39-47f2-98dd-0f9558444a83"/>
    <ds:schemaRef ds:uri="7dbed465-e853-4f73-ad0e-f2c77a8c41d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89E2F7-2CB1-42E8-8AB3-195D0101FE94}"/>
</file>

<file path=customXml/itemProps3.xml><?xml version="1.0" encoding="utf-8"?>
<ds:datastoreItem xmlns:ds="http://schemas.openxmlformats.org/officeDocument/2006/customXml" ds:itemID="{594E552C-8058-4640-8404-3754658631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978</Words>
  <Application>Microsoft Office PowerPoint</Application>
  <PresentationFormat>Breedbeeld</PresentationFormat>
  <Paragraphs>222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Times New Roman</vt:lpstr>
      <vt:lpstr>Calibri Light</vt:lpstr>
      <vt:lpstr>Trebuchet MS</vt:lpstr>
      <vt:lpstr>Webdings</vt:lpstr>
      <vt:lpstr>Wingdings</vt:lpstr>
      <vt:lpstr>Arial</vt:lpstr>
      <vt:lpstr>Calibri</vt:lpstr>
      <vt:lpstr>Source Sans Pro</vt:lpstr>
      <vt:lpstr>Kantoorthema</vt:lpstr>
      <vt:lpstr>Oncorevalidatie</vt:lpstr>
      <vt:lpstr>    Cijfers</vt:lpstr>
      <vt:lpstr>    Cijfers</vt:lpstr>
      <vt:lpstr>DE Oncologische Patiënt</vt:lpstr>
      <vt:lpstr>   Behandelingen</vt:lpstr>
      <vt:lpstr> Invloed kankerbehandelingen</vt:lpstr>
      <vt:lpstr>    Symptomen</vt:lpstr>
      <vt:lpstr>Cancer Related Fatigue (CRF)</vt:lpstr>
      <vt:lpstr>PowerPoint-presentatie</vt:lpstr>
      <vt:lpstr>PowerPoint-presentatie</vt:lpstr>
      <vt:lpstr>  Evolutie beweegrichtlijnen bij kanker</vt:lpstr>
      <vt:lpstr>  Physical activity vs excercise</vt:lpstr>
      <vt:lpstr>Bewijs positieve effecten beweging bij kanker</vt:lpstr>
      <vt:lpstr>Impact van beweging</vt:lpstr>
      <vt:lpstr>Invloed van FA en sedentair gedrag kankerpreventie</vt:lpstr>
      <vt:lpstr>    Wanneer ?</vt:lpstr>
      <vt:lpstr>Algemene richtlijnen fysieke activiteit </vt:lpstr>
      <vt:lpstr>PowerPoint-presentatie</vt:lpstr>
      <vt:lpstr>Implementatie in de praktijk</vt:lpstr>
      <vt:lpstr>   Doelen Onco- (P)Revalidatie/Beweging</vt:lpstr>
      <vt:lpstr>   Onco Revalidatie</vt:lpstr>
      <vt:lpstr>   Onco Revalidatie</vt:lpstr>
      <vt:lpstr> Multidisciplinaire samenwerking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valpreventie</dc:title>
  <dc:creator>Eline Frencken</dc:creator>
  <cp:lastModifiedBy>Borrey Noëmi</cp:lastModifiedBy>
  <cp:revision>87</cp:revision>
  <dcterms:created xsi:type="dcterms:W3CDTF">2017-02-09T14:43:35Z</dcterms:created>
  <dcterms:modified xsi:type="dcterms:W3CDTF">2022-07-27T07:37:44Z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2604600.00000000</vt:lpwstr>
  </property>
  <property fmtid="{D5CDD505-2E9C-101B-9397-08002B2CF9AE}" pid="3" name="ContentTypeId">
    <vt:lpwstr>0x010100B2523D5F46832B458574683E01877E2C</vt:lpwstr>
  </property>
  <property fmtid="{D5CDD505-2E9C-101B-9397-08002B2CF9AE}" pid="4" name="MediaServiceImageTags">
    <vt:lpwstr/>
  </property>
</Properties>
</file>